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9" r:id="rId74"/>
    <p:sldId id="330" r:id="rId75"/>
    <p:sldId id="331" r:id="rId76"/>
    <p:sldId id="332" r:id="rId77"/>
    <p:sldId id="333" r:id="rId78"/>
    <p:sldId id="334" r:id="rId79"/>
    <p:sldId id="335" r:id="rId80"/>
    <p:sldId id="336" r:id="rId81"/>
    <p:sldId id="337" r:id="rId82"/>
    <p:sldId id="338" r:id="rId83"/>
    <p:sldId id="339" r:id="rId84"/>
    <p:sldId id="340" r:id="rId85"/>
    <p:sldId id="342" r:id="rId86"/>
    <p:sldId id="343" r:id="rId87"/>
    <p:sldId id="344" r:id="rId88"/>
    <p:sldId id="345" r:id="rId89"/>
    <p:sldId id="346" r:id="rId90"/>
    <p:sldId id="347" r:id="rId91"/>
    <p:sldId id="348" r:id="rId92"/>
    <p:sldId id="349" r:id="rId93"/>
    <p:sldId id="350" r:id="rId94"/>
    <p:sldId id="351" r:id="rId95"/>
    <p:sldId id="352" r:id="rId96"/>
    <p:sldId id="353" r:id="rId97"/>
    <p:sldId id="354" r:id="rId98"/>
    <p:sldId id="355" r:id="rId99"/>
    <p:sldId id="356" r:id="rId100"/>
    <p:sldId id="357" r:id="rId101"/>
    <p:sldId id="358" r:id="rId102"/>
    <p:sldId id="359" r:id="rId103"/>
    <p:sldId id="360" r:id="rId104"/>
    <p:sldId id="361" r:id="rId105"/>
    <p:sldId id="362" r:id="rId106"/>
    <p:sldId id="363" r:id="rId107"/>
    <p:sldId id="364" r:id="rId108"/>
    <p:sldId id="365" r:id="rId109"/>
    <p:sldId id="366" r:id="rId110"/>
    <p:sldId id="367" r:id="rId111"/>
    <p:sldId id="368" r:id="rId112"/>
    <p:sldId id="369" r:id="rId113"/>
    <p:sldId id="370" r:id="rId114"/>
    <p:sldId id="371" r:id="rId115"/>
    <p:sldId id="372" r:id="rId116"/>
    <p:sldId id="373" r:id="rId117"/>
    <p:sldId id="374" r:id="rId118"/>
    <p:sldId id="375" r:id="rId119"/>
    <p:sldId id="376" r:id="rId120"/>
    <p:sldId id="377" r:id="rId121"/>
    <p:sldId id="378" r:id="rId122"/>
    <p:sldId id="379" r:id="rId123"/>
    <p:sldId id="380" r:id="rId124"/>
    <p:sldId id="381" r:id="rId125"/>
    <p:sldId id="382" r:id="rId126"/>
    <p:sldId id="383" r:id="rId127"/>
    <p:sldId id="384" r:id="rId128"/>
    <p:sldId id="385" r:id="rId129"/>
    <p:sldId id="386" r:id="rId130"/>
    <p:sldId id="387" r:id="rId131"/>
    <p:sldId id="388" r:id="rId132"/>
    <p:sldId id="389" r:id="rId133"/>
    <p:sldId id="390" r:id="rId134"/>
    <p:sldId id="391" r:id="rId135"/>
    <p:sldId id="392" r:id="rId136"/>
    <p:sldId id="393" r:id="rId137"/>
    <p:sldId id="394" r:id="rId138"/>
    <p:sldId id="395" r:id="rId139"/>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24" d="100"/>
          <a:sy n="124" d="100"/>
        </p:scale>
        <p:origin x="-464" y="1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20" Type="http://schemas.openxmlformats.org/officeDocument/2006/relationships/slide" Target="slides/slide119.xml"/><Relationship Id="rId121" Type="http://schemas.openxmlformats.org/officeDocument/2006/relationships/slide" Target="slides/slide120.xml"/><Relationship Id="rId122" Type="http://schemas.openxmlformats.org/officeDocument/2006/relationships/slide" Target="slides/slide121.xml"/><Relationship Id="rId123" Type="http://schemas.openxmlformats.org/officeDocument/2006/relationships/slide" Target="slides/slide122.xml"/><Relationship Id="rId124" Type="http://schemas.openxmlformats.org/officeDocument/2006/relationships/slide" Target="slides/slide123.xml"/><Relationship Id="rId125" Type="http://schemas.openxmlformats.org/officeDocument/2006/relationships/slide" Target="slides/slide124.xml"/><Relationship Id="rId126" Type="http://schemas.openxmlformats.org/officeDocument/2006/relationships/slide" Target="slides/slide125.xml"/><Relationship Id="rId127" Type="http://schemas.openxmlformats.org/officeDocument/2006/relationships/slide" Target="slides/slide126.xml"/><Relationship Id="rId128" Type="http://schemas.openxmlformats.org/officeDocument/2006/relationships/slide" Target="slides/slide127.xml"/><Relationship Id="rId129" Type="http://schemas.openxmlformats.org/officeDocument/2006/relationships/slide" Target="slides/slide1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slide" Target="slides/slide94.xml"/><Relationship Id="rId96" Type="http://schemas.openxmlformats.org/officeDocument/2006/relationships/slide" Target="slides/slide95.xml"/><Relationship Id="rId101" Type="http://schemas.openxmlformats.org/officeDocument/2006/relationships/slide" Target="slides/slide100.xml"/><Relationship Id="rId102" Type="http://schemas.openxmlformats.org/officeDocument/2006/relationships/slide" Target="slides/slide101.xml"/><Relationship Id="rId103" Type="http://schemas.openxmlformats.org/officeDocument/2006/relationships/slide" Target="slides/slide102.xml"/><Relationship Id="rId104" Type="http://schemas.openxmlformats.org/officeDocument/2006/relationships/slide" Target="slides/slide103.xml"/><Relationship Id="rId105" Type="http://schemas.openxmlformats.org/officeDocument/2006/relationships/slide" Target="slides/slide104.xml"/><Relationship Id="rId106" Type="http://schemas.openxmlformats.org/officeDocument/2006/relationships/slide" Target="slides/slide105.xml"/><Relationship Id="rId107" Type="http://schemas.openxmlformats.org/officeDocument/2006/relationships/slide" Target="slides/slide106.xml"/><Relationship Id="rId108" Type="http://schemas.openxmlformats.org/officeDocument/2006/relationships/slide" Target="slides/slide107.xml"/><Relationship Id="rId109" Type="http://schemas.openxmlformats.org/officeDocument/2006/relationships/slide" Target="slides/slide108.xml"/><Relationship Id="rId97" Type="http://schemas.openxmlformats.org/officeDocument/2006/relationships/slide" Target="slides/slide96.xml"/><Relationship Id="rId98" Type="http://schemas.openxmlformats.org/officeDocument/2006/relationships/slide" Target="slides/slide97.xml"/><Relationship Id="rId99" Type="http://schemas.openxmlformats.org/officeDocument/2006/relationships/slide" Target="slides/slide98.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00" Type="http://schemas.openxmlformats.org/officeDocument/2006/relationships/slide" Target="slides/slide99.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30" Type="http://schemas.openxmlformats.org/officeDocument/2006/relationships/slide" Target="slides/slide129.xml"/><Relationship Id="rId131" Type="http://schemas.openxmlformats.org/officeDocument/2006/relationships/slide" Target="slides/slide130.xml"/><Relationship Id="rId132" Type="http://schemas.openxmlformats.org/officeDocument/2006/relationships/slide" Target="slides/slide131.xml"/><Relationship Id="rId133" Type="http://schemas.openxmlformats.org/officeDocument/2006/relationships/slide" Target="slides/slide132.xml"/><Relationship Id="rId134" Type="http://schemas.openxmlformats.org/officeDocument/2006/relationships/slide" Target="slides/slide133.xml"/><Relationship Id="rId135" Type="http://schemas.openxmlformats.org/officeDocument/2006/relationships/slide" Target="slides/slide134.xml"/><Relationship Id="rId136" Type="http://schemas.openxmlformats.org/officeDocument/2006/relationships/slide" Target="slides/slide135.xml"/><Relationship Id="rId137" Type="http://schemas.openxmlformats.org/officeDocument/2006/relationships/slide" Target="slides/slide136.xml"/><Relationship Id="rId138" Type="http://schemas.openxmlformats.org/officeDocument/2006/relationships/slide" Target="slides/slide137.xml"/><Relationship Id="rId139" Type="http://schemas.openxmlformats.org/officeDocument/2006/relationships/slide" Target="slides/slide13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110" Type="http://schemas.openxmlformats.org/officeDocument/2006/relationships/slide" Target="slides/slide109.xml"/><Relationship Id="rId111" Type="http://schemas.openxmlformats.org/officeDocument/2006/relationships/slide" Target="slides/slide110.xml"/><Relationship Id="rId112" Type="http://schemas.openxmlformats.org/officeDocument/2006/relationships/slide" Target="slides/slide111.xml"/><Relationship Id="rId113" Type="http://schemas.openxmlformats.org/officeDocument/2006/relationships/slide" Target="slides/slide112.xml"/><Relationship Id="rId114" Type="http://schemas.openxmlformats.org/officeDocument/2006/relationships/slide" Target="slides/slide113.xml"/><Relationship Id="rId115" Type="http://schemas.openxmlformats.org/officeDocument/2006/relationships/slide" Target="slides/slide114.xml"/><Relationship Id="rId116" Type="http://schemas.openxmlformats.org/officeDocument/2006/relationships/slide" Target="slides/slide115.xml"/><Relationship Id="rId117" Type="http://schemas.openxmlformats.org/officeDocument/2006/relationships/slide" Target="slides/slide116.xml"/><Relationship Id="rId118" Type="http://schemas.openxmlformats.org/officeDocument/2006/relationships/slide" Target="slides/slide117.xml"/><Relationship Id="rId119" Type="http://schemas.openxmlformats.org/officeDocument/2006/relationships/slide" Target="slides/slide1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 Id="rId140" Type="http://schemas.openxmlformats.org/officeDocument/2006/relationships/printerSettings" Target="printerSettings/printerSettings1.bin"/><Relationship Id="rId141" Type="http://schemas.openxmlformats.org/officeDocument/2006/relationships/presProps" Target="presProps.xml"/><Relationship Id="rId142" Type="http://schemas.openxmlformats.org/officeDocument/2006/relationships/viewProps" Target="viewProps.xml"/><Relationship Id="rId143" Type="http://schemas.openxmlformats.org/officeDocument/2006/relationships/theme" Target="theme/theme1.xml"/><Relationship Id="rId14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et modifiez le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9D080A8A-0FAA-7A40-BF33-26342D52C86A}" type="datetimeFigureOut">
              <a:rPr lang="fr-FR" smtClean="0"/>
              <a:t>14/01/13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FFB92D5-4CDF-7C49-82F1-98376ACB3FA3}" type="slidenum">
              <a:rPr lang="fr-FR" smtClean="0"/>
              <a:t>‹#›</a:t>
            </a:fld>
            <a:endParaRPr lang="fr-FR"/>
          </a:p>
        </p:txBody>
      </p:sp>
    </p:spTree>
    <p:extLst>
      <p:ext uri="{BB962C8B-B14F-4D97-AF65-F5344CB8AC3E}">
        <p14:creationId xmlns:p14="http://schemas.microsoft.com/office/powerpoint/2010/main" val="1231485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9D080A8A-0FAA-7A40-BF33-26342D52C86A}" type="datetimeFigureOut">
              <a:rPr lang="fr-FR" smtClean="0"/>
              <a:t>14/01/13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FFB92D5-4CDF-7C49-82F1-98376ACB3FA3}" type="slidenum">
              <a:rPr lang="fr-FR" smtClean="0"/>
              <a:t>‹#›</a:t>
            </a:fld>
            <a:endParaRPr lang="fr-FR"/>
          </a:p>
        </p:txBody>
      </p:sp>
    </p:spTree>
    <p:extLst>
      <p:ext uri="{BB962C8B-B14F-4D97-AF65-F5344CB8AC3E}">
        <p14:creationId xmlns:p14="http://schemas.microsoft.com/office/powerpoint/2010/main" val="11170816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et modifiez le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9D080A8A-0FAA-7A40-BF33-26342D52C86A}" type="datetimeFigureOut">
              <a:rPr lang="fr-FR" smtClean="0"/>
              <a:t>14/01/13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FFB92D5-4CDF-7C49-82F1-98376ACB3FA3}" type="slidenum">
              <a:rPr lang="fr-FR" smtClean="0"/>
              <a:t>‹#›</a:t>
            </a:fld>
            <a:endParaRPr lang="fr-FR"/>
          </a:p>
        </p:txBody>
      </p:sp>
    </p:spTree>
    <p:extLst>
      <p:ext uri="{BB962C8B-B14F-4D97-AF65-F5344CB8AC3E}">
        <p14:creationId xmlns:p14="http://schemas.microsoft.com/office/powerpoint/2010/main" val="9672869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9D080A8A-0FAA-7A40-BF33-26342D52C86A}" type="datetimeFigureOut">
              <a:rPr lang="fr-FR" smtClean="0"/>
              <a:t>14/01/13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FFB92D5-4CDF-7C49-82F1-98376ACB3FA3}" type="slidenum">
              <a:rPr lang="fr-FR" smtClean="0"/>
              <a:t>‹#›</a:t>
            </a:fld>
            <a:endParaRPr lang="fr-FR"/>
          </a:p>
        </p:txBody>
      </p:sp>
    </p:spTree>
    <p:extLst>
      <p:ext uri="{BB962C8B-B14F-4D97-AF65-F5344CB8AC3E}">
        <p14:creationId xmlns:p14="http://schemas.microsoft.com/office/powerpoint/2010/main" val="1823673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et modifiez le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9D080A8A-0FAA-7A40-BF33-26342D52C86A}" type="datetimeFigureOut">
              <a:rPr lang="fr-FR" smtClean="0"/>
              <a:t>14/01/13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EFFB92D5-4CDF-7C49-82F1-98376ACB3FA3}" type="slidenum">
              <a:rPr lang="fr-FR" smtClean="0"/>
              <a:t>‹#›</a:t>
            </a:fld>
            <a:endParaRPr lang="fr-FR"/>
          </a:p>
        </p:txBody>
      </p:sp>
    </p:spTree>
    <p:extLst>
      <p:ext uri="{BB962C8B-B14F-4D97-AF65-F5344CB8AC3E}">
        <p14:creationId xmlns:p14="http://schemas.microsoft.com/office/powerpoint/2010/main" val="14942894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9D080A8A-0FAA-7A40-BF33-26342D52C86A}" type="datetimeFigureOut">
              <a:rPr lang="fr-FR" smtClean="0"/>
              <a:t>14/01/13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FFB92D5-4CDF-7C49-82F1-98376ACB3FA3}" type="slidenum">
              <a:rPr lang="fr-FR" smtClean="0"/>
              <a:t>‹#›</a:t>
            </a:fld>
            <a:endParaRPr lang="fr-FR"/>
          </a:p>
        </p:txBody>
      </p:sp>
    </p:spTree>
    <p:extLst>
      <p:ext uri="{BB962C8B-B14F-4D97-AF65-F5344CB8AC3E}">
        <p14:creationId xmlns:p14="http://schemas.microsoft.com/office/powerpoint/2010/main" val="31946643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et modifiez le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9D080A8A-0FAA-7A40-BF33-26342D52C86A}" type="datetimeFigureOut">
              <a:rPr lang="fr-FR" smtClean="0"/>
              <a:t>14/01/13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EFFB92D5-4CDF-7C49-82F1-98376ACB3FA3}" type="slidenum">
              <a:rPr lang="fr-FR" smtClean="0"/>
              <a:t>‹#›</a:t>
            </a:fld>
            <a:endParaRPr lang="fr-FR"/>
          </a:p>
        </p:txBody>
      </p:sp>
    </p:spTree>
    <p:extLst>
      <p:ext uri="{BB962C8B-B14F-4D97-AF65-F5344CB8AC3E}">
        <p14:creationId xmlns:p14="http://schemas.microsoft.com/office/powerpoint/2010/main" val="474736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et modifiez le titre</a:t>
            </a:r>
            <a:endParaRPr lang="fr-FR"/>
          </a:p>
        </p:txBody>
      </p:sp>
      <p:sp>
        <p:nvSpPr>
          <p:cNvPr id="3" name="Espace réservé de la date 2"/>
          <p:cNvSpPr>
            <a:spLocks noGrp="1"/>
          </p:cNvSpPr>
          <p:nvPr>
            <p:ph type="dt" sz="half" idx="10"/>
          </p:nvPr>
        </p:nvSpPr>
        <p:spPr/>
        <p:txBody>
          <a:bodyPr/>
          <a:lstStyle/>
          <a:p>
            <a:fld id="{9D080A8A-0FAA-7A40-BF33-26342D52C86A}" type="datetimeFigureOut">
              <a:rPr lang="fr-FR" smtClean="0"/>
              <a:t>14/01/13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EFFB92D5-4CDF-7C49-82F1-98376ACB3FA3}" type="slidenum">
              <a:rPr lang="fr-FR" smtClean="0"/>
              <a:t>‹#›</a:t>
            </a:fld>
            <a:endParaRPr lang="fr-FR"/>
          </a:p>
        </p:txBody>
      </p:sp>
    </p:spTree>
    <p:extLst>
      <p:ext uri="{BB962C8B-B14F-4D97-AF65-F5344CB8AC3E}">
        <p14:creationId xmlns:p14="http://schemas.microsoft.com/office/powerpoint/2010/main" val="23019545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D080A8A-0FAA-7A40-BF33-26342D52C86A}" type="datetimeFigureOut">
              <a:rPr lang="fr-FR" smtClean="0"/>
              <a:t>14/01/13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EFFB92D5-4CDF-7C49-82F1-98376ACB3FA3}" type="slidenum">
              <a:rPr lang="fr-FR" smtClean="0"/>
              <a:t>‹#›</a:t>
            </a:fld>
            <a:endParaRPr lang="fr-FR"/>
          </a:p>
        </p:txBody>
      </p:sp>
    </p:spTree>
    <p:extLst>
      <p:ext uri="{BB962C8B-B14F-4D97-AF65-F5344CB8AC3E}">
        <p14:creationId xmlns:p14="http://schemas.microsoft.com/office/powerpoint/2010/main" val="22684072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et modifiez le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9D080A8A-0FAA-7A40-BF33-26342D52C86A}" type="datetimeFigureOut">
              <a:rPr lang="fr-FR" smtClean="0"/>
              <a:t>14/01/13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FFB92D5-4CDF-7C49-82F1-98376ACB3FA3}" type="slidenum">
              <a:rPr lang="fr-FR" smtClean="0"/>
              <a:t>‹#›</a:t>
            </a:fld>
            <a:endParaRPr lang="fr-FR"/>
          </a:p>
        </p:txBody>
      </p:sp>
    </p:spTree>
    <p:extLst>
      <p:ext uri="{BB962C8B-B14F-4D97-AF65-F5344CB8AC3E}">
        <p14:creationId xmlns:p14="http://schemas.microsoft.com/office/powerpoint/2010/main" val="24234951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et modifiez le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9D080A8A-0FAA-7A40-BF33-26342D52C86A}" type="datetimeFigureOut">
              <a:rPr lang="fr-FR" smtClean="0"/>
              <a:t>14/01/13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EFFB92D5-4CDF-7C49-82F1-98376ACB3FA3}" type="slidenum">
              <a:rPr lang="fr-FR" smtClean="0"/>
              <a:t>‹#›</a:t>
            </a:fld>
            <a:endParaRPr lang="fr-FR"/>
          </a:p>
        </p:txBody>
      </p:sp>
    </p:spTree>
    <p:extLst>
      <p:ext uri="{BB962C8B-B14F-4D97-AF65-F5344CB8AC3E}">
        <p14:creationId xmlns:p14="http://schemas.microsoft.com/office/powerpoint/2010/main" val="313609094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et modifiez le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080A8A-0FAA-7A40-BF33-26342D52C86A}" type="datetimeFigureOut">
              <a:rPr lang="fr-FR" smtClean="0"/>
              <a:t>14/01/13</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FB92D5-4CDF-7C49-82F1-98376ACB3FA3}" type="slidenum">
              <a:rPr lang="fr-FR" smtClean="0"/>
              <a:t>‹#›</a:t>
            </a:fld>
            <a:endParaRPr lang="fr-FR"/>
          </a:p>
        </p:txBody>
      </p:sp>
    </p:spTree>
    <p:extLst>
      <p:ext uri="{BB962C8B-B14F-4D97-AF65-F5344CB8AC3E}">
        <p14:creationId xmlns:p14="http://schemas.microsoft.com/office/powerpoint/2010/main" val="31665690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 Id="rId3" Type="http://schemas.openxmlformats.org/officeDocument/2006/relationships/image" Target="../media/image9.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 Id="rId3" Type="http://schemas.openxmlformats.org/officeDocument/2006/relationships/image" Target="../media/image12.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 Id="rId3"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 Id="rId3" Type="http://schemas.openxmlformats.org/officeDocument/2006/relationships/image" Target="../media/image18.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0.jpeg"/><Relationship Id="rId4" Type="http://schemas.openxmlformats.org/officeDocument/2006/relationships/image" Target="../media/image21.jpeg"/><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jpeg"/><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jpe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85741" y="307449"/>
            <a:ext cx="7772400" cy="1209955"/>
          </a:xfrm>
        </p:spPr>
        <p:txBody>
          <a:bodyPr>
            <a:normAutofit fontScale="90000"/>
          </a:bodyPr>
          <a:lstStyle/>
          <a:p>
            <a:r>
              <a:rPr lang="fr-FR" dirty="0" smtClean="0">
                <a:solidFill>
                  <a:srgbClr val="660066"/>
                </a:solidFill>
              </a:rPr>
              <a:t>Histoire des métiers de l’ingénieur</a:t>
            </a:r>
            <a:endParaRPr lang="fr-FR" dirty="0">
              <a:solidFill>
                <a:srgbClr val="660066"/>
              </a:solidFill>
            </a:endParaRPr>
          </a:p>
        </p:txBody>
      </p:sp>
      <p:sp>
        <p:nvSpPr>
          <p:cNvPr id="3" name="Sous-titre 2"/>
          <p:cNvSpPr>
            <a:spLocks noGrp="1"/>
          </p:cNvSpPr>
          <p:nvPr>
            <p:ph type="subTitle" idx="1"/>
          </p:nvPr>
        </p:nvSpPr>
        <p:spPr>
          <a:xfrm>
            <a:off x="1371600" y="5976148"/>
            <a:ext cx="6400800" cy="636929"/>
          </a:xfrm>
        </p:spPr>
        <p:txBody>
          <a:bodyPr>
            <a:normAutofit fontScale="55000" lnSpcReduction="20000"/>
          </a:bodyPr>
          <a:lstStyle/>
          <a:p>
            <a:r>
              <a:rPr lang="fr-FR" dirty="0" smtClean="0">
                <a:solidFill>
                  <a:srgbClr val="660066"/>
                </a:solidFill>
              </a:rPr>
              <a:t>Caroline Jullien (Archives Henri Poincaré)</a:t>
            </a:r>
          </a:p>
          <a:p>
            <a:r>
              <a:rPr lang="fr-FR" dirty="0" err="1" smtClean="0">
                <a:solidFill>
                  <a:srgbClr val="660066"/>
                </a:solidFill>
              </a:rPr>
              <a:t>Caroline.jullien@univ-lorraine.fr</a:t>
            </a:r>
            <a:endParaRPr lang="fr-FR" dirty="0">
              <a:solidFill>
                <a:srgbClr val="660066"/>
              </a:solidFill>
            </a:endParaRPr>
          </a:p>
        </p:txBody>
      </p:sp>
      <p:pic>
        <p:nvPicPr>
          <p:cNvPr id="4" name="Picture 2" descr="http://www.150th.com/lg_engineer%20_poster.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127703" y="1757179"/>
            <a:ext cx="2982101" cy="3919185"/>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194440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solidFill>
                  <a:srgbClr val="660066"/>
                </a:solidFill>
              </a:rPr>
              <a:t>Les ingénieurs en France, aujourd’hui c’est :</a:t>
            </a:r>
            <a:endParaRPr lang="fr-FR" dirty="0">
              <a:solidFill>
                <a:srgbClr val="660066"/>
              </a:solidFill>
            </a:endParaRPr>
          </a:p>
        </p:txBody>
      </p:sp>
      <p:sp>
        <p:nvSpPr>
          <p:cNvPr id="3" name="Espace réservé du contenu 2"/>
          <p:cNvSpPr>
            <a:spLocks noGrp="1"/>
          </p:cNvSpPr>
          <p:nvPr>
            <p:ph idx="1"/>
          </p:nvPr>
        </p:nvSpPr>
        <p:spPr/>
        <p:txBody>
          <a:bodyPr>
            <a:normAutofit fontScale="70000" lnSpcReduction="20000"/>
          </a:bodyPr>
          <a:lstStyle/>
          <a:p>
            <a:r>
              <a:rPr lang="fr-FR" dirty="0" smtClean="0">
                <a:solidFill>
                  <a:schemeClr val="accent4">
                    <a:lumMod val="75000"/>
                  </a:schemeClr>
                </a:solidFill>
              </a:rPr>
              <a:t>Des hommes ET des femmes…</a:t>
            </a:r>
          </a:p>
          <a:p>
            <a:r>
              <a:rPr lang="fr-FR" dirty="0" smtClean="0">
                <a:solidFill>
                  <a:schemeClr val="accent4">
                    <a:lumMod val="75000"/>
                  </a:schemeClr>
                </a:solidFill>
              </a:rPr>
              <a:t>De bons élèves sortant des filières d’excellence (poids des classes préparatoires et des grandes écoles)…</a:t>
            </a:r>
          </a:p>
          <a:p>
            <a:r>
              <a:rPr lang="fr-FR" dirty="0" smtClean="0">
                <a:solidFill>
                  <a:schemeClr val="accent4">
                    <a:lumMod val="75000"/>
                  </a:schemeClr>
                </a:solidFill>
              </a:rPr>
              <a:t>Une profession clairement identifiée (rôle de la CTI)</a:t>
            </a:r>
          </a:p>
          <a:p>
            <a:r>
              <a:rPr lang="fr-FR" dirty="0" smtClean="0">
                <a:solidFill>
                  <a:schemeClr val="accent4">
                    <a:lumMod val="75000"/>
                  </a:schemeClr>
                </a:solidFill>
              </a:rPr>
              <a:t>Une élite fondée sur la connaissance et l’expertise</a:t>
            </a:r>
          </a:p>
          <a:p>
            <a:r>
              <a:rPr lang="fr-FR" dirty="0" smtClean="0">
                <a:solidFill>
                  <a:schemeClr val="accent4">
                    <a:lumMod val="75000"/>
                  </a:schemeClr>
                </a:solidFill>
              </a:rPr>
              <a:t>Des connaissances théoriques et technologiques, enrichies par les sciences humaines et sociales</a:t>
            </a:r>
          </a:p>
          <a:p>
            <a:r>
              <a:rPr lang="fr-FR" dirty="0" smtClean="0">
                <a:solidFill>
                  <a:schemeClr val="accent4">
                    <a:lumMod val="75000"/>
                  </a:schemeClr>
                </a:solidFill>
              </a:rPr>
              <a:t>Une profession socialement valorisée</a:t>
            </a:r>
          </a:p>
          <a:p>
            <a:r>
              <a:rPr lang="fr-FR" dirty="0" smtClean="0">
                <a:solidFill>
                  <a:schemeClr val="accent4">
                    <a:lumMod val="75000"/>
                  </a:schemeClr>
                </a:solidFill>
              </a:rPr>
              <a:t>Une technocratie</a:t>
            </a:r>
          </a:p>
          <a:p>
            <a:r>
              <a:rPr lang="fr-FR" dirty="0" smtClean="0">
                <a:solidFill>
                  <a:schemeClr val="accent4">
                    <a:lumMod val="75000"/>
                  </a:schemeClr>
                </a:solidFill>
              </a:rPr>
              <a:t>Des responsabilités et des rétributions à la hauteur de celles-ci.</a:t>
            </a:r>
          </a:p>
          <a:p>
            <a:pPr marL="0" indent="0" algn="r">
              <a:buNone/>
            </a:pPr>
            <a:endParaRPr lang="fr-FR" dirty="0" smtClean="0"/>
          </a:p>
          <a:p>
            <a:pPr marL="0" indent="0" algn="r">
              <a:buNone/>
            </a:pPr>
            <a:r>
              <a:rPr lang="fr-FR" sz="4000" dirty="0" smtClean="0">
                <a:solidFill>
                  <a:srgbClr val="660066"/>
                </a:solidFill>
              </a:rPr>
              <a:t>Et avant ?</a:t>
            </a:r>
          </a:p>
          <a:p>
            <a:pPr marL="0" indent="0">
              <a:buNone/>
            </a:pPr>
            <a:endParaRPr lang="fr-FR" dirty="0"/>
          </a:p>
        </p:txBody>
      </p:sp>
    </p:spTree>
    <p:extLst>
      <p:ext uri="{BB962C8B-B14F-4D97-AF65-F5344CB8AC3E}">
        <p14:creationId xmlns:p14="http://schemas.microsoft.com/office/powerpoint/2010/main" val="4122544031"/>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marL="0" indent="0">
              <a:buNone/>
            </a:pPr>
            <a:endParaRPr lang="fr-FR" dirty="0" smtClean="0"/>
          </a:p>
          <a:p>
            <a:pPr marL="0" indent="0">
              <a:buNone/>
            </a:pPr>
            <a:endParaRPr lang="fr-FR" dirty="0"/>
          </a:p>
        </p:txBody>
      </p:sp>
      <p:pic>
        <p:nvPicPr>
          <p:cNvPr id="4" name="Picture 3"/>
          <p:cNvPicPr>
            <a:picLocks noChangeAspect="1" noChangeArrowheads="1"/>
          </p:cNvPicPr>
          <p:nvPr/>
        </p:nvPicPr>
        <p:blipFill>
          <a:blip r:embed="rId2" cstate="print"/>
          <a:srcRect/>
          <a:stretch>
            <a:fillRect/>
          </a:stretch>
        </p:blipFill>
        <p:spPr bwMode="auto">
          <a:xfrm>
            <a:off x="0" y="-72154"/>
            <a:ext cx="9144000" cy="6858000"/>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extLst>
      <p:ext uri="{BB962C8B-B14F-4D97-AF65-F5344CB8AC3E}">
        <p14:creationId xmlns:p14="http://schemas.microsoft.com/office/powerpoint/2010/main" val="4289634284"/>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marL="0" indent="0">
              <a:buNone/>
            </a:pPr>
            <a:endParaRPr lang="fr-FR" dirty="0" smtClean="0"/>
          </a:p>
          <a:p>
            <a:pPr marL="0" indent="0">
              <a:buNone/>
            </a:pPr>
            <a:endParaRPr lang="fr-FR" dirty="0"/>
          </a:p>
          <a:p>
            <a:pPr marL="0" indent="0">
              <a:buNone/>
            </a:pPr>
            <a:endParaRPr lang="fr-FR" dirty="0" smtClean="0"/>
          </a:p>
          <a:p>
            <a:pPr marL="0" indent="0" algn="r">
              <a:buNone/>
            </a:pPr>
            <a:r>
              <a:rPr lang="fr-FR" sz="4000" dirty="0" smtClean="0">
                <a:solidFill>
                  <a:srgbClr val="660066"/>
                </a:solidFill>
              </a:rPr>
              <a:t>II.2 Le Québec et l’Allemagne</a:t>
            </a:r>
          </a:p>
          <a:p>
            <a:pPr marL="0" indent="0">
              <a:buNone/>
            </a:pPr>
            <a:endParaRPr lang="fr-FR" dirty="0"/>
          </a:p>
        </p:txBody>
      </p:sp>
    </p:spTree>
    <p:extLst>
      <p:ext uri="{BB962C8B-B14F-4D97-AF65-F5344CB8AC3E}">
        <p14:creationId xmlns:p14="http://schemas.microsoft.com/office/powerpoint/2010/main" val="3602605730"/>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rgbClr val="660066"/>
                </a:solidFill>
              </a:rPr>
              <a:t>Introduction</a:t>
            </a:r>
            <a:endParaRPr lang="fr-FR" dirty="0">
              <a:solidFill>
                <a:srgbClr val="660066"/>
              </a:solidFill>
            </a:endParaRPr>
          </a:p>
        </p:txBody>
      </p:sp>
      <p:sp>
        <p:nvSpPr>
          <p:cNvPr id="3" name="Espace réservé du contenu 2"/>
          <p:cNvSpPr>
            <a:spLocks noGrp="1"/>
          </p:cNvSpPr>
          <p:nvPr>
            <p:ph idx="1"/>
          </p:nvPr>
        </p:nvSpPr>
        <p:spPr>
          <a:xfrm>
            <a:off x="457200" y="1285876"/>
            <a:ext cx="8229600" cy="4840288"/>
          </a:xfrm>
        </p:spPr>
        <p:txBody>
          <a:bodyPr>
            <a:normAutofit fontScale="62500" lnSpcReduction="20000"/>
          </a:bodyPr>
          <a:lstStyle/>
          <a:p>
            <a:pPr marL="0" indent="0">
              <a:buNone/>
            </a:pPr>
            <a:r>
              <a:rPr lang="fr-FR" dirty="0" smtClean="0">
                <a:solidFill>
                  <a:schemeClr val="accent4">
                    <a:lumMod val="75000"/>
                  </a:schemeClr>
                </a:solidFill>
              </a:rPr>
              <a:t>Premier code d’éthique s’adressant à des ingénieurs : 1910, Institution of Civil </a:t>
            </a:r>
            <a:r>
              <a:rPr lang="fr-FR" dirty="0" err="1" smtClean="0">
                <a:solidFill>
                  <a:schemeClr val="accent4">
                    <a:lumMod val="75000"/>
                  </a:schemeClr>
                </a:solidFill>
              </a:rPr>
              <a:t>Engineers</a:t>
            </a:r>
            <a:r>
              <a:rPr lang="fr-FR" dirty="0" smtClean="0">
                <a:solidFill>
                  <a:schemeClr val="accent4">
                    <a:lumMod val="75000"/>
                  </a:schemeClr>
                </a:solidFill>
              </a:rPr>
              <a:t> (GB).</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Il existe aujourd’hui un grand nombre de codes destinés aux ingénieurs mais les modalités d’institutionnalisation diffèrent d’un pays à l’autre.</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Dans certains pays, les ingénieurs sont organisés au sein d’un Ordre, comme il y en a en France pour les architectes depuis 1940 ou pour les médecins depuis 1945.</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Le non respect du code de déontologie peut alors conduire à la radiation du « tableau de l’ordre » et donc l’impossibilité de pratiquer son métier.</a:t>
            </a:r>
          </a:p>
          <a:p>
            <a:endParaRPr lang="fr-FR" dirty="0" smtClean="0">
              <a:solidFill>
                <a:schemeClr val="accent4">
                  <a:lumMod val="75000"/>
                </a:schemeClr>
              </a:solidFill>
            </a:endParaRPr>
          </a:p>
          <a:p>
            <a:pPr marL="0" indent="0">
              <a:buNone/>
            </a:pPr>
            <a:endParaRPr lang="fr-FR" dirty="0" smtClean="0">
              <a:solidFill>
                <a:schemeClr val="accent4">
                  <a:lumMod val="75000"/>
                </a:schemeClr>
              </a:solidFill>
            </a:endParaRPr>
          </a:p>
          <a:p>
            <a:pPr marL="0" indent="0" algn="r">
              <a:buNone/>
            </a:pPr>
            <a:r>
              <a:rPr lang="fr-FR" dirty="0" smtClean="0">
                <a:solidFill>
                  <a:schemeClr val="accent4">
                    <a:lumMod val="75000"/>
                  </a:schemeClr>
                </a:solidFill>
              </a:rPr>
              <a:t>Exemple du Québec.</a:t>
            </a:r>
          </a:p>
          <a:p>
            <a:pPr marL="0" indent="0">
              <a:buNone/>
            </a:pPr>
            <a:endParaRPr lang="fr-FR" dirty="0">
              <a:solidFill>
                <a:schemeClr val="accent4">
                  <a:lumMod val="75000"/>
                </a:schemeClr>
              </a:solidFill>
            </a:endParaRPr>
          </a:p>
        </p:txBody>
      </p:sp>
    </p:spTree>
    <p:extLst>
      <p:ext uri="{BB962C8B-B14F-4D97-AF65-F5344CB8AC3E}">
        <p14:creationId xmlns:p14="http://schemas.microsoft.com/office/powerpoint/2010/main" val="3906021291"/>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solidFill>
                  <a:srgbClr val="660066"/>
                </a:solidFill>
              </a:rPr>
              <a:t>Le Québec et l’autogestion de la profession</a:t>
            </a:r>
            <a:endParaRPr lang="fr-FR" dirty="0">
              <a:solidFill>
                <a:srgbClr val="660066"/>
              </a:solidFill>
            </a:endParaRPr>
          </a:p>
        </p:txBody>
      </p:sp>
      <p:sp>
        <p:nvSpPr>
          <p:cNvPr id="3" name="Espace réservé du contenu 2"/>
          <p:cNvSpPr>
            <a:spLocks noGrp="1"/>
          </p:cNvSpPr>
          <p:nvPr>
            <p:ph idx="1"/>
          </p:nvPr>
        </p:nvSpPr>
        <p:spPr/>
        <p:txBody>
          <a:bodyPr>
            <a:normAutofit fontScale="55000" lnSpcReduction="20000"/>
          </a:bodyPr>
          <a:lstStyle/>
          <a:p>
            <a:pPr marL="0" indent="0">
              <a:buNone/>
            </a:pPr>
            <a:r>
              <a:rPr lang="fr-FR" dirty="0" smtClean="0">
                <a:solidFill>
                  <a:schemeClr val="accent4">
                    <a:lumMod val="75000"/>
                  </a:schemeClr>
                </a:solidFill>
              </a:rPr>
              <a:t>L’autogestion est un des fondements du système professionnel de l’ingénierie au Québec.</a:t>
            </a:r>
          </a:p>
          <a:p>
            <a:pPr marL="0" indent="0">
              <a:buNone/>
            </a:pPr>
            <a:endParaRPr lang="fr-FR" dirty="0" smtClean="0">
              <a:solidFill>
                <a:schemeClr val="accent4">
                  <a:lumMod val="75000"/>
                </a:schemeClr>
              </a:solidFill>
            </a:endParaRPr>
          </a:p>
          <a:p>
            <a:pPr marL="0" indent="0">
              <a:buNone/>
            </a:pPr>
            <a:r>
              <a:rPr lang="fr-FR" dirty="0" smtClean="0">
                <a:solidFill>
                  <a:schemeClr val="accent4">
                    <a:lumMod val="75000"/>
                  </a:schemeClr>
                </a:solidFill>
              </a:rPr>
              <a:t>1974 : création de l’Ordre des Ingénieurs du Québec (</a:t>
            </a:r>
            <a:r>
              <a:rPr lang="fr-FR" b="1" dirty="0" smtClean="0">
                <a:solidFill>
                  <a:schemeClr val="accent4">
                    <a:lumMod val="75000"/>
                  </a:schemeClr>
                </a:solidFill>
              </a:rPr>
              <a:t>OIQ</a:t>
            </a:r>
            <a:r>
              <a:rPr lang="fr-FR" dirty="0" smtClean="0">
                <a:solidFill>
                  <a:schemeClr val="accent4">
                    <a:lumMod val="75000"/>
                  </a:schemeClr>
                </a:solidFill>
              </a:rPr>
              <a:t>)</a:t>
            </a:r>
          </a:p>
          <a:p>
            <a:pPr marL="631825" lvl="1" indent="-265113"/>
            <a:r>
              <a:rPr lang="fr-FR" dirty="0" smtClean="0">
                <a:solidFill>
                  <a:schemeClr val="accent4">
                    <a:lumMod val="75000"/>
                  </a:schemeClr>
                </a:solidFill>
              </a:rPr>
              <a:t>Son ancêtre est la Corporation des ingénieurs professionnels de la province du Québec créée en 1920.</a:t>
            </a:r>
          </a:p>
          <a:p>
            <a:pPr marL="631825" lvl="1" indent="-265113"/>
            <a:r>
              <a:rPr lang="fr-FR" dirty="0" smtClean="0">
                <a:solidFill>
                  <a:schemeClr val="accent4">
                    <a:lumMod val="75000"/>
                  </a:schemeClr>
                </a:solidFill>
              </a:rPr>
              <a:t>Le premier code d’éthique est promulgué en 1924.</a:t>
            </a:r>
          </a:p>
          <a:p>
            <a:pPr marL="631825" lvl="1" indent="-265113"/>
            <a:r>
              <a:rPr lang="fr-FR" dirty="0" smtClean="0">
                <a:solidFill>
                  <a:schemeClr val="accent4">
                    <a:lumMod val="75000"/>
                  </a:schemeClr>
                </a:solidFill>
              </a:rPr>
              <a:t>La pratique du métier d’ingénieur est restreinte aux seuls membres de l’OIQ depuis 1998.</a:t>
            </a:r>
          </a:p>
          <a:p>
            <a:pPr marL="631825" lvl="1" indent="-265113"/>
            <a:r>
              <a:rPr lang="fr-FR" dirty="0" smtClean="0">
                <a:solidFill>
                  <a:schemeClr val="accent4">
                    <a:lumMod val="75000"/>
                  </a:schemeClr>
                </a:solidFill>
              </a:rPr>
              <a:t>53 000 </a:t>
            </a:r>
            <a:r>
              <a:rPr lang="fr-FR" dirty="0" smtClean="0">
                <a:solidFill>
                  <a:schemeClr val="accent4">
                    <a:lumMod val="75000"/>
                  </a:schemeClr>
                </a:solidFill>
              </a:rPr>
              <a:t>membres en 2007.</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L’OIQ, comme les autres corporations professionnelles au Québec, bénéficie d’une délégation légale en ce qui concerne le contrôle de l’accès à l’exercice de la profession d’ingénieur, ainsi que pour tout ce qui a trait à la surveillance de la pratique et au respect de l’intégrité professionnelle.</a:t>
            </a:r>
          </a:p>
          <a:p>
            <a:pPr marL="0" indent="0">
              <a:buNone/>
            </a:pPr>
            <a:endParaRPr lang="fr-FR" dirty="0" smtClean="0">
              <a:solidFill>
                <a:schemeClr val="accent4">
                  <a:lumMod val="75000"/>
                </a:schemeClr>
              </a:solidFill>
            </a:endParaRPr>
          </a:p>
          <a:p>
            <a:pPr marL="0" indent="0" algn="ctr">
              <a:buNone/>
            </a:pPr>
            <a:r>
              <a:rPr lang="fr-FR" dirty="0" smtClean="0">
                <a:solidFill>
                  <a:schemeClr val="accent4">
                    <a:lumMod val="75000"/>
                  </a:schemeClr>
                </a:solidFill>
              </a:rPr>
              <a:t>Un pouvoir que ne possède aucune association aux USA (ou en </a:t>
            </a:r>
            <a:r>
              <a:rPr lang="fr-FR" dirty="0" smtClean="0">
                <a:solidFill>
                  <a:schemeClr val="accent4">
                    <a:lumMod val="75000"/>
                  </a:schemeClr>
                </a:solidFill>
              </a:rPr>
              <a:t>France)</a:t>
            </a:r>
            <a:r>
              <a:rPr lang="fr-FR" dirty="0" smtClean="0">
                <a:solidFill>
                  <a:schemeClr val="accent4">
                    <a:lumMod val="75000"/>
                  </a:schemeClr>
                </a:solidFill>
              </a:rPr>
              <a:t>.</a:t>
            </a:r>
            <a:endParaRPr lang="fr-FR" dirty="0">
              <a:solidFill>
                <a:schemeClr val="accent4">
                  <a:lumMod val="75000"/>
                </a:schemeClr>
              </a:solidFill>
            </a:endParaRPr>
          </a:p>
        </p:txBody>
      </p:sp>
    </p:spTree>
    <p:extLst>
      <p:ext uri="{BB962C8B-B14F-4D97-AF65-F5344CB8AC3E}">
        <p14:creationId xmlns:p14="http://schemas.microsoft.com/office/powerpoint/2010/main" val="3814557297"/>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marL="0" indent="0">
              <a:buNone/>
            </a:pPr>
            <a:endParaRPr lang="fr-FR" dirty="0" smtClean="0"/>
          </a:p>
          <a:p>
            <a:pPr marL="0" indent="0">
              <a:buNone/>
            </a:pPr>
            <a:endParaRPr lang="fr-FR" dirty="0"/>
          </a:p>
        </p:txBody>
      </p:sp>
      <p:pic>
        <p:nvPicPr>
          <p:cNvPr id="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extLst>
      <p:ext uri="{BB962C8B-B14F-4D97-AF65-F5344CB8AC3E}">
        <p14:creationId xmlns:p14="http://schemas.microsoft.com/office/powerpoint/2010/main" val="226566844"/>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solidFill>
                  <a:srgbClr val="660066"/>
                </a:solidFill>
              </a:rPr>
              <a:t>Caractéristique de cette éthique professionnelle</a:t>
            </a:r>
            <a:endParaRPr lang="fr-FR" dirty="0">
              <a:solidFill>
                <a:srgbClr val="660066"/>
              </a:solidFill>
            </a:endParaRPr>
          </a:p>
        </p:txBody>
      </p:sp>
      <p:sp>
        <p:nvSpPr>
          <p:cNvPr id="3" name="Espace réservé du contenu 2"/>
          <p:cNvSpPr>
            <a:spLocks noGrp="1"/>
          </p:cNvSpPr>
          <p:nvPr>
            <p:ph idx="1"/>
          </p:nvPr>
        </p:nvSpPr>
        <p:spPr/>
        <p:txBody>
          <a:bodyPr>
            <a:normAutofit fontScale="70000" lnSpcReduction="20000"/>
          </a:bodyPr>
          <a:lstStyle/>
          <a:p>
            <a:pPr marL="0" indent="0">
              <a:buNone/>
            </a:pPr>
            <a:r>
              <a:rPr lang="fr-FR" dirty="0" smtClean="0">
                <a:solidFill>
                  <a:schemeClr val="accent4">
                    <a:lumMod val="75000"/>
                  </a:schemeClr>
                </a:solidFill>
              </a:rPr>
              <a:t>Elle est difficilement transposable dans un autre pays.</a:t>
            </a:r>
          </a:p>
          <a:p>
            <a:pPr marL="0" indent="0">
              <a:buNone/>
            </a:pPr>
            <a:endParaRPr lang="fr-FR" dirty="0" smtClean="0">
              <a:solidFill>
                <a:schemeClr val="accent4">
                  <a:lumMod val="75000"/>
                </a:schemeClr>
              </a:solidFill>
            </a:endParaRPr>
          </a:p>
          <a:p>
            <a:pPr marL="0" indent="0">
              <a:buNone/>
            </a:pPr>
            <a:r>
              <a:rPr lang="fr-FR" dirty="0" smtClean="0">
                <a:solidFill>
                  <a:schemeClr val="accent4">
                    <a:lumMod val="75000"/>
                  </a:schemeClr>
                </a:solidFill>
              </a:rPr>
              <a:t>Cette formalisation légale de la déontologie relève d’une approche très judiciarisée de l’éthique professionnelle.</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Les codes d’éthique faisant force de loi risquent de faire perdre la dimension prospective de l’éthique et de faire confondre l’éthique et la loi.</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Les questions d’éthique sont liées à l’appartenance à une corporation avant d’être attachées aux fonctions exercées et aux situations de travail des individus. </a:t>
            </a:r>
          </a:p>
          <a:p>
            <a:pPr marL="0" indent="0" algn="ctr">
              <a:buNone/>
            </a:pPr>
            <a:r>
              <a:rPr lang="fr-FR" dirty="0" smtClean="0">
                <a:solidFill>
                  <a:schemeClr val="accent4">
                    <a:lumMod val="75000"/>
                  </a:schemeClr>
                </a:solidFill>
              </a:rPr>
              <a:t>Il s’agit donc plus d’une éthique de la corporation que des enjeux éthiques d’une profession.</a:t>
            </a:r>
          </a:p>
          <a:p>
            <a:pPr marL="0" indent="0">
              <a:buNone/>
            </a:pPr>
            <a:endParaRPr lang="fr-FR" dirty="0"/>
          </a:p>
        </p:txBody>
      </p:sp>
    </p:spTree>
    <p:extLst>
      <p:ext uri="{BB962C8B-B14F-4D97-AF65-F5344CB8AC3E}">
        <p14:creationId xmlns:p14="http://schemas.microsoft.com/office/powerpoint/2010/main" val="1494985331"/>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rgbClr val="660066"/>
                </a:solidFill>
              </a:rPr>
              <a:t>Exemple de l’Allemagne</a:t>
            </a:r>
            <a:endParaRPr lang="fr-FR" dirty="0">
              <a:solidFill>
                <a:srgbClr val="660066"/>
              </a:solidFill>
            </a:endParaRPr>
          </a:p>
        </p:txBody>
      </p:sp>
      <p:sp>
        <p:nvSpPr>
          <p:cNvPr id="3" name="Espace réservé du contenu 2"/>
          <p:cNvSpPr>
            <a:spLocks noGrp="1"/>
          </p:cNvSpPr>
          <p:nvPr>
            <p:ph idx="1"/>
          </p:nvPr>
        </p:nvSpPr>
        <p:spPr/>
        <p:txBody>
          <a:bodyPr>
            <a:normAutofit fontScale="55000" lnSpcReduction="20000"/>
          </a:bodyPr>
          <a:lstStyle/>
          <a:p>
            <a:pPr marL="0" indent="0">
              <a:buNone/>
            </a:pPr>
            <a:r>
              <a:rPr lang="fr-FR" dirty="0" smtClean="0">
                <a:solidFill>
                  <a:schemeClr val="accent4">
                    <a:lumMod val="75000"/>
                  </a:schemeClr>
                </a:solidFill>
              </a:rPr>
              <a:t>En Allemagne la réflexion sur l’éthique professionnelle est plus récente qu’aux Etats-Unis et au Québec. Elle date de l’après seconde guerre mondiale.</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1856 : Association des ingénieurs allemands, le </a:t>
            </a:r>
            <a:r>
              <a:rPr lang="fr-FR" dirty="0" err="1" smtClean="0">
                <a:solidFill>
                  <a:schemeClr val="accent4">
                    <a:lumMod val="75000"/>
                  </a:schemeClr>
                </a:solidFill>
              </a:rPr>
              <a:t>Verein</a:t>
            </a:r>
            <a:r>
              <a:rPr lang="fr-FR" dirty="0" smtClean="0">
                <a:solidFill>
                  <a:schemeClr val="accent4">
                    <a:lumMod val="75000"/>
                  </a:schemeClr>
                </a:solidFill>
              </a:rPr>
              <a:t> </a:t>
            </a:r>
            <a:r>
              <a:rPr lang="fr-FR" dirty="0" err="1" smtClean="0">
                <a:solidFill>
                  <a:schemeClr val="accent4">
                    <a:lumMod val="75000"/>
                  </a:schemeClr>
                </a:solidFill>
              </a:rPr>
              <a:t>Deutscher</a:t>
            </a:r>
            <a:r>
              <a:rPr lang="fr-FR" dirty="0" smtClean="0">
                <a:solidFill>
                  <a:schemeClr val="accent4">
                    <a:lumMod val="75000"/>
                  </a:schemeClr>
                </a:solidFill>
              </a:rPr>
              <a:t> </a:t>
            </a:r>
            <a:r>
              <a:rPr lang="fr-FR" dirty="0" err="1" smtClean="0">
                <a:solidFill>
                  <a:schemeClr val="accent4">
                    <a:lumMod val="75000"/>
                  </a:schemeClr>
                </a:solidFill>
              </a:rPr>
              <a:t>Ingenieure</a:t>
            </a:r>
            <a:r>
              <a:rPr lang="fr-FR" dirty="0" smtClean="0">
                <a:solidFill>
                  <a:schemeClr val="accent4">
                    <a:lumMod val="75000"/>
                  </a:schemeClr>
                </a:solidFill>
              </a:rPr>
              <a:t> (VDI).</a:t>
            </a:r>
          </a:p>
          <a:p>
            <a:pPr marL="0" indent="0">
              <a:buNone/>
            </a:pPr>
            <a:r>
              <a:rPr lang="fr-FR" dirty="0" smtClean="0">
                <a:solidFill>
                  <a:schemeClr val="accent4">
                    <a:lumMod val="75000"/>
                  </a:schemeClr>
                </a:solidFill>
              </a:rPr>
              <a:t>Les préoccupations du VDI sont peu liées à l’éthique pendant un siècle.</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Aujourd’hui, la VDI est l’association d’ingénieurs la plus importante en Europe et elle est très engagée dans les débats de société. Son point central d’analyse est celui de l’évaluation sociale et politique des techniques.</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De 1970 à 1980, une commission ‘</a:t>
            </a:r>
            <a:r>
              <a:rPr lang="fr-FR" dirty="0" err="1" smtClean="0">
                <a:solidFill>
                  <a:schemeClr val="accent4">
                    <a:lumMod val="75000"/>
                  </a:schemeClr>
                </a:solidFill>
              </a:rPr>
              <a:t>Mensch</a:t>
            </a:r>
            <a:r>
              <a:rPr lang="fr-FR" dirty="0" smtClean="0">
                <a:solidFill>
                  <a:schemeClr val="accent4">
                    <a:lumMod val="75000"/>
                  </a:schemeClr>
                </a:solidFill>
              </a:rPr>
              <a:t> </a:t>
            </a:r>
            <a:r>
              <a:rPr lang="fr-FR" dirty="0" err="1" smtClean="0">
                <a:solidFill>
                  <a:schemeClr val="accent4">
                    <a:lumMod val="75000"/>
                  </a:schemeClr>
                </a:solidFill>
              </a:rPr>
              <a:t>und</a:t>
            </a:r>
            <a:r>
              <a:rPr lang="fr-FR" dirty="0" smtClean="0">
                <a:solidFill>
                  <a:schemeClr val="accent4">
                    <a:lumMod val="75000"/>
                  </a:schemeClr>
                </a:solidFill>
              </a:rPr>
              <a:t> </a:t>
            </a:r>
            <a:r>
              <a:rPr lang="fr-FR" dirty="0" err="1" smtClean="0">
                <a:solidFill>
                  <a:schemeClr val="accent4">
                    <a:lumMod val="75000"/>
                  </a:schemeClr>
                </a:solidFill>
              </a:rPr>
              <a:t>Technik</a:t>
            </a:r>
            <a:r>
              <a:rPr lang="fr-FR" dirty="0" smtClean="0">
                <a:solidFill>
                  <a:schemeClr val="accent4">
                    <a:lumMod val="75000"/>
                  </a:schemeClr>
                </a:solidFill>
              </a:rPr>
              <a:t>’ du VDI a travaillé à la rédaction d’un guide pour l’évaluation des choix techniques. </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Ce texte a un statut légal : un ingénieur impliqué dans un projet technologique où serait négligé un des enjeux de ce guide peut théoriquement refuser d’y coopérer et il a été utilisé dans plusieurs procès.</a:t>
            </a:r>
            <a:endParaRPr lang="fr-FR" dirty="0">
              <a:solidFill>
                <a:schemeClr val="accent4">
                  <a:lumMod val="75000"/>
                </a:schemeClr>
              </a:solidFill>
            </a:endParaRPr>
          </a:p>
        </p:txBody>
      </p:sp>
    </p:spTree>
    <p:extLst>
      <p:ext uri="{BB962C8B-B14F-4D97-AF65-F5344CB8AC3E}">
        <p14:creationId xmlns:p14="http://schemas.microsoft.com/office/powerpoint/2010/main" val="3408680415"/>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marL="0" indent="0">
              <a:buNone/>
            </a:pPr>
            <a:endParaRPr lang="fr-FR" dirty="0" smtClean="0"/>
          </a:p>
          <a:p>
            <a:pPr marL="0" indent="0">
              <a:buNone/>
            </a:pPr>
            <a:endParaRPr lang="fr-FR" dirty="0"/>
          </a:p>
        </p:txBody>
      </p:sp>
      <p:pic>
        <p:nvPicPr>
          <p:cNvPr id="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45392" y="768830"/>
            <a:ext cx="4398332" cy="5655580"/>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5"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rot="21432150">
            <a:off x="4845657" y="770735"/>
            <a:ext cx="4003039" cy="945083"/>
          </a:xfrm>
          <a:prstGeom prst="rect">
            <a:avLst/>
          </a:prstGeom>
          <a:noFill/>
          <a:ln w="9525">
            <a:noFill/>
            <a:miter lim="800000"/>
            <a:headEnd/>
            <a:tailEnd/>
          </a:ln>
          <a:effectLst/>
        </p:spPr>
      </p:pic>
      <p:pic>
        <p:nvPicPr>
          <p:cNvPr id="6"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773706" y="1929178"/>
            <a:ext cx="3913094" cy="4578163"/>
          </a:xfrm>
          <a:prstGeom prst="rect">
            <a:avLst/>
          </a:prstGeom>
          <a:noFill/>
          <a:ln w="9525">
            <a:noFill/>
            <a:miter lim="800000"/>
            <a:headEnd/>
            <a:tailEnd/>
          </a:ln>
          <a:effectLst/>
        </p:spPr>
      </p:pic>
    </p:spTree>
    <p:extLst>
      <p:ext uri="{BB962C8B-B14F-4D97-AF65-F5344CB8AC3E}">
        <p14:creationId xmlns:p14="http://schemas.microsoft.com/office/powerpoint/2010/main" val="2029181012"/>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marL="0" indent="0">
              <a:buNone/>
            </a:pPr>
            <a:endParaRPr lang="fr-FR" dirty="0" smtClean="0"/>
          </a:p>
          <a:p>
            <a:pPr marL="0" indent="0">
              <a:buNone/>
            </a:pPr>
            <a:endParaRPr lang="fr-FR" dirty="0"/>
          </a:p>
          <a:p>
            <a:pPr marL="0" indent="0" algn="r">
              <a:buNone/>
            </a:pPr>
            <a:r>
              <a:rPr lang="fr-FR" dirty="0" smtClean="0">
                <a:solidFill>
                  <a:srgbClr val="660066"/>
                </a:solidFill>
              </a:rPr>
              <a:t>4.3 La France</a:t>
            </a:r>
            <a:endParaRPr lang="fr-FR" dirty="0">
              <a:solidFill>
                <a:srgbClr val="660066"/>
              </a:solidFill>
            </a:endParaRPr>
          </a:p>
        </p:txBody>
      </p:sp>
    </p:spTree>
    <p:extLst>
      <p:ext uri="{BB962C8B-B14F-4D97-AF65-F5344CB8AC3E}">
        <p14:creationId xmlns:p14="http://schemas.microsoft.com/office/powerpoint/2010/main" val="114040467"/>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solidFill>
                  <a:srgbClr val="660066"/>
                </a:solidFill>
              </a:rPr>
              <a:t>L’influence du contexte socio-culturel</a:t>
            </a:r>
            <a:endParaRPr lang="fr-FR" dirty="0">
              <a:solidFill>
                <a:srgbClr val="660066"/>
              </a:solidFill>
            </a:endParaRPr>
          </a:p>
        </p:txBody>
      </p:sp>
      <p:sp>
        <p:nvSpPr>
          <p:cNvPr id="3" name="Espace réservé du contenu 2"/>
          <p:cNvSpPr>
            <a:spLocks noGrp="1"/>
          </p:cNvSpPr>
          <p:nvPr>
            <p:ph idx="1"/>
          </p:nvPr>
        </p:nvSpPr>
        <p:spPr/>
        <p:txBody>
          <a:bodyPr>
            <a:normAutofit fontScale="70000" lnSpcReduction="20000"/>
          </a:bodyPr>
          <a:lstStyle/>
          <a:p>
            <a:pPr marL="0" indent="0">
              <a:buNone/>
            </a:pPr>
            <a:r>
              <a:rPr lang="fr-FR" dirty="0" smtClean="0">
                <a:solidFill>
                  <a:schemeClr val="accent4">
                    <a:lumMod val="75000"/>
                  </a:schemeClr>
                </a:solidFill>
              </a:rPr>
              <a:t>Le contexte culturel joue un rôle dans l’émergence de discours professionnels et dans la formulation de réflexions éthiques et déontologiques.</a:t>
            </a:r>
          </a:p>
          <a:p>
            <a:pPr marL="0" indent="0">
              <a:buNone/>
            </a:pPr>
            <a:endParaRPr lang="fr-FR" dirty="0" smtClean="0">
              <a:solidFill>
                <a:schemeClr val="accent4">
                  <a:lumMod val="75000"/>
                </a:schemeClr>
              </a:solidFill>
            </a:endParaRPr>
          </a:p>
          <a:p>
            <a:pPr marL="0" indent="0">
              <a:buNone/>
            </a:pPr>
            <a:r>
              <a:rPr lang="fr-FR" b="1" dirty="0" smtClean="0">
                <a:solidFill>
                  <a:schemeClr val="accent4">
                    <a:lumMod val="75000"/>
                  </a:schemeClr>
                </a:solidFill>
              </a:rPr>
              <a:t>Etats-Unis </a:t>
            </a:r>
            <a:r>
              <a:rPr lang="fr-FR" dirty="0" smtClean="0">
                <a:solidFill>
                  <a:schemeClr val="accent4">
                    <a:lumMod val="75000"/>
                  </a:schemeClr>
                </a:solidFill>
              </a:rPr>
              <a:t>: l’absence de controverses sur les organismes génétiquement modifiés place les ingénieurs qui travaillent dans les biotechnologies dans un tout autre contexte qu’en Europe.</a:t>
            </a:r>
          </a:p>
          <a:p>
            <a:pPr marL="0" indent="0">
              <a:buNone/>
            </a:pPr>
            <a:endParaRPr lang="fr-FR" dirty="0" smtClean="0">
              <a:solidFill>
                <a:schemeClr val="accent4">
                  <a:lumMod val="75000"/>
                </a:schemeClr>
              </a:solidFill>
            </a:endParaRPr>
          </a:p>
          <a:p>
            <a:pPr marL="0" indent="0">
              <a:buNone/>
            </a:pPr>
            <a:r>
              <a:rPr lang="fr-FR" b="1" dirty="0" smtClean="0">
                <a:solidFill>
                  <a:schemeClr val="accent4">
                    <a:lumMod val="75000"/>
                  </a:schemeClr>
                </a:solidFill>
              </a:rPr>
              <a:t>France</a:t>
            </a:r>
            <a:r>
              <a:rPr lang="fr-FR" dirty="0" smtClean="0">
                <a:solidFill>
                  <a:schemeClr val="accent4">
                    <a:lumMod val="75000"/>
                  </a:schemeClr>
                </a:solidFill>
              </a:rPr>
              <a:t> : le soutien des gouvernements successifs à la filière nucléaire n’est pas sans incidence sur la perception qu’ont les ingénieurs de cette technologie et de ses enjeux éthiques et sociaux.</a:t>
            </a:r>
          </a:p>
          <a:p>
            <a:endParaRPr lang="fr-FR" dirty="0" smtClean="0">
              <a:solidFill>
                <a:schemeClr val="accent4">
                  <a:lumMod val="75000"/>
                </a:schemeClr>
              </a:solidFill>
            </a:endParaRPr>
          </a:p>
          <a:p>
            <a:pPr marL="0" indent="0">
              <a:buNone/>
            </a:pPr>
            <a:r>
              <a:rPr lang="fr-FR" b="1" dirty="0" smtClean="0">
                <a:solidFill>
                  <a:schemeClr val="accent4">
                    <a:lumMod val="75000"/>
                  </a:schemeClr>
                </a:solidFill>
              </a:rPr>
              <a:t>Allemagne </a:t>
            </a:r>
            <a:r>
              <a:rPr lang="fr-FR" dirty="0" smtClean="0">
                <a:solidFill>
                  <a:schemeClr val="accent4">
                    <a:lumMod val="75000"/>
                  </a:schemeClr>
                </a:solidFill>
              </a:rPr>
              <a:t>:  le pouvoir d’opposition environnementaliste oblige certainement les ingénieurs à prêter une attention particulière aux impacts des technologies qu’ils développent, fabriquent ou vendent.</a:t>
            </a:r>
          </a:p>
          <a:p>
            <a:pPr marL="0" indent="0">
              <a:buNone/>
            </a:pPr>
            <a:endParaRPr lang="fr-FR" dirty="0">
              <a:solidFill>
                <a:schemeClr val="accent4">
                  <a:lumMod val="75000"/>
                </a:schemeClr>
              </a:solidFill>
            </a:endParaRPr>
          </a:p>
        </p:txBody>
      </p:sp>
    </p:spTree>
    <p:extLst>
      <p:ext uri="{BB962C8B-B14F-4D97-AF65-F5344CB8AC3E}">
        <p14:creationId xmlns:p14="http://schemas.microsoft.com/office/powerpoint/2010/main" val="18190035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r>
              <a:rPr lang="fr-FR" dirty="0" smtClean="0">
                <a:solidFill>
                  <a:srgbClr val="660066"/>
                </a:solidFill>
              </a:rPr>
              <a:t>I. L’ingénieur dans l’histoire</a:t>
            </a:r>
            <a:endParaRPr lang="fr-FR" dirty="0">
              <a:solidFill>
                <a:srgbClr val="660066"/>
              </a:solidFill>
            </a:endParaRPr>
          </a:p>
        </p:txBody>
      </p:sp>
      <p:sp>
        <p:nvSpPr>
          <p:cNvPr id="3" name="Espace réservé du contenu 2"/>
          <p:cNvSpPr>
            <a:spLocks noGrp="1"/>
          </p:cNvSpPr>
          <p:nvPr>
            <p:ph idx="1"/>
          </p:nvPr>
        </p:nvSpPr>
        <p:spPr/>
        <p:txBody>
          <a:bodyPr/>
          <a:lstStyle/>
          <a:p>
            <a:pPr marL="0" indent="0">
              <a:buNone/>
            </a:pPr>
            <a:r>
              <a:rPr lang="fr-FR" b="1" dirty="0" smtClean="0">
                <a:solidFill>
                  <a:schemeClr val="accent4">
                    <a:lumMod val="75000"/>
                  </a:schemeClr>
                </a:solidFill>
              </a:rPr>
              <a:t>Repères étymologiques</a:t>
            </a:r>
          </a:p>
          <a:p>
            <a:pPr marL="0" indent="0">
              <a:buNone/>
            </a:pPr>
            <a:r>
              <a:rPr lang="fr-FR" dirty="0" smtClean="0">
                <a:solidFill>
                  <a:srgbClr val="604A7B"/>
                </a:solidFill>
                <a:cs typeface="Times New Roman" pitchFamily="18" charset="0"/>
              </a:rPr>
              <a:t>C’est un mot qui a une racine latine : </a:t>
            </a:r>
            <a:r>
              <a:rPr lang="fr-FR" i="1" dirty="0" err="1" smtClean="0">
                <a:solidFill>
                  <a:srgbClr val="604A7B"/>
                </a:solidFill>
                <a:cs typeface="Times New Roman" pitchFamily="18" charset="0"/>
              </a:rPr>
              <a:t>genius</a:t>
            </a:r>
            <a:r>
              <a:rPr lang="fr-FR" dirty="0" smtClean="0">
                <a:solidFill>
                  <a:srgbClr val="604A7B"/>
                </a:solidFill>
                <a:cs typeface="Times New Roman" pitchFamily="18" charset="0"/>
              </a:rPr>
              <a:t> représentait une divinité et signifiait « talent et inclination ». </a:t>
            </a:r>
            <a:r>
              <a:rPr lang="fr-FR" i="1" dirty="0" smtClean="0">
                <a:solidFill>
                  <a:srgbClr val="604A7B"/>
                </a:solidFill>
                <a:cs typeface="Times New Roman" pitchFamily="18" charset="0"/>
              </a:rPr>
              <a:t>Genius</a:t>
            </a:r>
            <a:r>
              <a:rPr lang="fr-FR" dirty="0" smtClean="0">
                <a:solidFill>
                  <a:srgbClr val="604A7B"/>
                </a:solidFill>
                <a:cs typeface="Times New Roman" pitchFamily="18" charset="0"/>
              </a:rPr>
              <a:t> a donné </a:t>
            </a:r>
            <a:r>
              <a:rPr lang="fr-FR" i="1" dirty="0" smtClean="0">
                <a:solidFill>
                  <a:srgbClr val="604A7B"/>
                </a:solidFill>
                <a:cs typeface="Times New Roman" pitchFamily="18" charset="0"/>
              </a:rPr>
              <a:t>Génie</a:t>
            </a:r>
            <a:r>
              <a:rPr lang="fr-FR" dirty="0" smtClean="0">
                <a:solidFill>
                  <a:srgbClr val="604A7B"/>
                </a:solidFill>
                <a:cs typeface="Times New Roman" pitchFamily="18" charset="0"/>
              </a:rPr>
              <a:t>, pris au sens des aptitudes innées (au XVIIe).</a:t>
            </a:r>
          </a:p>
          <a:p>
            <a:pPr marL="0" indent="0">
              <a:buNone/>
            </a:pPr>
            <a:r>
              <a:rPr lang="fr-FR" i="1" dirty="0" smtClean="0">
                <a:solidFill>
                  <a:srgbClr val="604A7B"/>
                </a:solidFill>
                <a:cs typeface="Times New Roman" pitchFamily="18" charset="0"/>
              </a:rPr>
              <a:t>Ingénieur</a:t>
            </a:r>
            <a:r>
              <a:rPr lang="fr-FR" dirty="0" smtClean="0">
                <a:solidFill>
                  <a:srgbClr val="604A7B"/>
                </a:solidFill>
                <a:cs typeface="Times New Roman" pitchFamily="18" charset="0"/>
              </a:rPr>
              <a:t> vient de l’ancien français </a:t>
            </a:r>
            <a:r>
              <a:rPr lang="fr-FR" i="1" dirty="0" err="1" smtClean="0">
                <a:solidFill>
                  <a:srgbClr val="604A7B"/>
                </a:solidFill>
                <a:cs typeface="Times New Roman" pitchFamily="18" charset="0"/>
              </a:rPr>
              <a:t>engigneer</a:t>
            </a:r>
            <a:r>
              <a:rPr lang="fr-FR" dirty="0" smtClean="0">
                <a:solidFill>
                  <a:srgbClr val="604A7B"/>
                </a:solidFill>
                <a:cs typeface="Times New Roman" pitchFamily="18" charset="0"/>
              </a:rPr>
              <a:t>, </a:t>
            </a:r>
            <a:r>
              <a:rPr lang="fr-FR" i="1" dirty="0" err="1" smtClean="0">
                <a:solidFill>
                  <a:srgbClr val="604A7B"/>
                </a:solidFill>
                <a:cs typeface="Times New Roman" pitchFamily="18" charset="0"/>
              </a:rPr>
              <a:t>ingeigneur</a:t>
            </a:r>
            <a:r>
              <a:rPr lang="fr-FR" dirty="0" smtClean="0">
                <a:solidFill>
                  <a:srgbClr val="604A7B"/>
                </a:solidFill>
                <a:cs typeface="Times New Roman" pitchFamily="18" charset="0"/>
              </a:rPr>
              <a:t> : ce terme désignera pendant longtemps le fabricant d’engins de guerre. </a:t>
            </a:r>
          </a:p>
          <a:p>
            <a:pPr marL="0" indent="0">
              <a:buNone/>
            </a:pPr>
            <a:endParaRPr lang="fr-FR" dirty="0"/>
          </a:p>
        </p:txBody>
      </p:sp>
    </p:spTree>
    <p:extLst>
      <p:ext uri="{BB962C8B-B14F-4D97-AF65-F5344CB8AC3E}">
        <p14:creationId xmlns:p14="http://schemas.microsoft.com/office/powerpoint/2010/main" val="1689978273"/>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solidFill>
                  <a:srgbClr val="660066"/>
                </a:solidFill>
              </a:rPr>
              <a:t>La profession d’ingénieur en France : un statut envié</a:t>
            </a:r>
            <a:endParaRPr lang="fr-FR" dirty="0">
              <a:solidFill>
                <a:srgbClr val="660066"/>
              </a:solidFill>
            </a:endParaRPr>
          </a:p>
        </p:txBody>
      </p:sp>
      <p:sp>
        <p:nvSpPr>
          <p:cNvPr id="3" name="Espace réservé du contenu 2"/>
          <p:cNvSpPr>
            <a:spLocks noGrp="1"/>
          </p:cNvSpPr>
          <p:nvPr>
            <p:ph idx="1"/>
          </p:nvPr>
        </p:nvSpPr>
        <p:spPr/>
        <p:txBody>
          <a:bodyPr>
            <a:normAutofit fontScale="70000" lnSpcReduction="20000"/>
          </a:bodyPr>
          <a:lstStyle/>
          <a:p>
            <a:pPr marL="0" indent="0">
              <a:buNone/>
            </a:pPr>
            <a:r>
              <a:rPr lang="fr-FR" dirty="0" smtClean="0">
                <a:solidFill>
                  <a:schemeClr val="accent4">
                    <a:lumMod val="75000"/>
                  </a:schemeClr>
                </a:solidFill>
              </a:rPr>
              <a:t>La France est le pays où le prestige social associé à la profession d’ingénieur est le plus marqué.</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Le statut évoque l’excellence scolaire, la réussite d’un concours sélectif, le passage par une préparation spéciale, l’appartenance à une élite et à des écoles renommées et reconnues.</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L’histoire des formations d’ingénieurs en France est très ancienne.</a:t>
            </a:r>
          </a:p>
          <a:p>
            <a:pPr marL="631825" lvl="1" indent="-265113"/>
            <a:r>
              <a:rPr lang="fr-FR" dirty="0" smtClean="0">
                <a:solidFill>
                  <a:schemeClr val="accent4">
                    <a:lumMod val="75000"/>
                  </a:schemeClr>
                </a:solidFill>
              </a:rPr>
              <a:t>Les institutions d’élite comme l’Ecole polytechnique ou l’Ecole des Ponts et Chaussées ont permis de fournir au pays une élite scientifique sûre et capable de répondre aux besoins d’une France préindustrielle.</a:t>
            </a:r>
          </a:p>
          <a:p>
            <a:pPr marL="631825" lvl="1" indent="-265113"/>
            <a:r>
              <a:rPr lang="fr-FR" dirty="0" smtClean="0">
                <a:solidFill>
                  <a:schemeClr val="accent4">
                    <a:lumMod val="75000"/>
                  </a:schemeClr>
                </a:solidFill>
              </a:rPr>
              <a:t>Mais elles ont aussi freiné l’émergence des ingénieurs civils au 19° siècle.</a:t>
            </a:r>
          </a:p>
          <a:p>
            <a:pPr marL="0" indent="0">
              <a:buNone/>
            </a:pPr>
            <a:endParaRPr lang="fr-FR" dirty="0">
              <a:solidFill>
                <a:schemeClr val="accent4">
                  <a:lumMod val="75000"/>
                </a:schemeClr>
              </a:solidFill>
            </a:endParaRPr>
          </a:p>
        </p:txBody>
      </p:sp>
    </p:spTree>
    <p:extLst>
      <p:ext uri="{BB962C8B-B14F-4D97-AF65-F5344CB8AC3E}">
        <p14:creationId xmlns:p14="http://schemas.microsoft.com/office/powerpoint/2010/main" val="1720062232"/>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rgbClr val="660066"/>
                </a:solidFill>
              </a:rPr>
              <a:t>Une caractéristique française</a:t>
            </a:r>
            <a:endParaRPr lang="fr-FR" dirty="0">
              <a:solidFill>
                <a:srgbClr val="660066"/>
              </a:solidFill>
            </a:endParaRPr>
          </a:p>
        </p:txBody>
      </p:sp>
      <p:sp>
        <p:nvSpPr>
          <p:cNvPr id="3" name="Espace réservé du contenu 2"/>
          <p:cNvSpPr>
            <a:spLocks noGrp="1"/>
          </p:cNvSpPr>
          <p:nvPr>
            <p:ph idx="1"/>
          </p:nvPr>
        </p:nvSpPr>
        <p:spPr/>
        <p:txBody>
          <a:bodyPr>
            <a:normAutofit fontScale="62500" lnSpcReduction="20000"/>
          </a:bodyPr>
          <a:lstStyle/>
          <a:p>
            <a:pPr marL="0" indent="0">
              <a:buNone/>
            </a:pPr>
            <a:r>
              <a:rPr lang="fr-FR" dirty="0" smtClean="0">
                <a:solidFill>
                  <a:schemeClr val="accent4">
                    <a:lumMod val="75000"/>
                  </a:schemeClr>
                </a:solidFill>
              </a:rPr>
              <a:t>Loi du 10 juillet 1934 : réglementation du titre d’ingénieur diplômé.</a:t>
            </a:r>
          </a:p>
          <a:p>
            <a:pPr marL="0" indent="0">
              <a:buNone/>
            </a:pPr>
            <a:r>
              <a:rPr lang="fr-FR" dirty="0" smtClean="0">
                <a:solidFill>
                  <a:schemeClr val="accent4">
                    <a:lumMod val="75000"/>
                  </a:schemeClr>
                </a:solidFill>
              </a:rPr>
              <a:t>C’est sur le titre d’ingénieur diplômé et non d’ingénieur qui est réglementé.</a:t>
            </a:r>
          </a:p>
          <a:p>
            <a:pPr marL="0" indent="0">
              <a:buNone/>
            </a:pPr>
            <a:r>
              <a:rPr lang="fr-FR" dirty="0" smtClean="0">
                <a:solidFill>
                  <a:schemeClr val="accent4">
                    <a:lumMod val="75000"/>
                  </a:schemeClr>
                </a:solidFill>
              </a:rPr>
              <a:t>Obligation de préciser le nom de l’école ayant délivré le diplôme.</a:t>
            </a:r>
          </a:p>
          <a:p>
            <a:pPr marL="0" indent="0">
              <a:buNone/>
            </a:pPr>
            <a:endParaRPr lang="fr-FR" dirty="0" smtClean="0">
              <a:solidFill>
                <a:schemeClr val="accent4">
                  <a:lumMod val="75000"/>
                </a:schemeClr>
              </a:solidFill>
            </a:endParaRPr>
          </a:p>
          <a:p>
            <a:pPr marL="0" indent="0" algn="r">
              <a:buNone/>
            </a:pPr>
            <a:r>
              <a:rPr lang="fr-FR" dirty="0" smtClean="0">
                <a:solidFill>
                  <a:schemeClr val="accent4">
                    <a:lumMod val="75000"/>
                  </a:schemeClr>
                </a:solidFill>
              </a:rPr>
              <a:t>Conséquence : c’est à un diplôme d’école et non à un diplôme national (d’université) qu’aboutissent les débats sur l’organisation légale de la profession.</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Traits typiquement français :</a:t>
            </a:r>
          </a:p>
          <a:p>
            <a:pPr marL="631825" lvl="1" indent="-265113"/>
            <a:r>
              <a:rPr lang="fr-FR" dirty="0" smtClean="0">
                <a:solidFill>
                  <a:schemeClr val="accent4">
                    <a:lumMod val="75000"/>
                  </a:schemeClr>
                </a:solidFill>
              </a:rPr>
              <a:t>Un lien fort entre l’école d’origine et le déroulement de la carrière professionnelle.</a:t>
            </a:r>
          </a:p>
          <a:p>
            <a:pPr marL="631825" lvl="1" indent="-265113"/>
            <a:r>
              <a:rPr lang="fr-FR" dirty="0" smtClean="0">
                <a:solidFill>
                  <a:schemeClr val="accent4">
                    <a:lumMod val="75000"/>
                  </a:schemeClr>
                </a:solidFill>
              </a:rPr>
              <a:t>Une distinction très forte entre ingénieurs et techniciens : l’ingénieur diplômé est issu d’une formation de 5 ans alors que le technicien dispose d’un diplôme obtenu en 2 ans.</a:t>
            </a:r>
          </a:p>
          <a:p>
            <a:pPr marL="631825" lvl="1" indent="-265113"/>
            <a:r>
              <a:rPr lang="fr-FR" dirty="0" smtClean="0">
                <a:solidFill>
                  <a:schemeClr val="accent4">
                    <a:lumMod val="75000"/>
                  </a:schemeClr>
                </a:solidFill>
              </a:rPr>
              <a:t>Poids du modèle de la grande école, qui a tendance à éloigner les écoles d’ingénieurs des besoins des entreprises en matière d’ingénieurs de production</a:t>
            </a:r>
            <a:endParaRPr lang="fr-FR" dirty="0">
              <a:solidFill>
                <a:schemeClr val="accent4">
                  <a:lumMod val="75000"/>
                </a:schemeClr>
              </a:solidFill>
            </a:endParaRPr>
          </a:p>
        </p:txBody>
      </p:sp>
    </p:spTree>
    <p:extLst>
      <p:ext uri="{BB962C8B-B14F-4D97-AF65-F5344CB8AC3E}">
        <p14:creationId xmlns:p14="http://schemas.microsoft.com/office/powerpoint/2010/main" val="2052666681"/>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solidFill>
                  <a:srgbClr val="660066"/>
                </a:solidFill>
              </a:rPr>
              <a:t>Une professionnalisation ratée : retour sur 1829</a:t>
            </a:r>
            <a:endParaRPr lang="fr-FR" dirty="0">
              <a:solidFill>
                <a:srgbClr val="660066"/>
              </a:solidFill>
            </a:endParaRPr>
          </a:p>
        </p:txBody>
      </p:sp>
      <p:sp>
        <p:nvSpPr>
          <p:cNvPr id="3" name="Espace réservé du contenu 2"/>
          <p:cNvSpPr>
            <a:spLocks noGrp="1"/>
          </p:cNvSpPr>
          <p:nvPr>
            <p:ph idx="1"/>
          </p:nvPr>
        </p:nvSpPr>
        <p:spPr/>
        <p:txBody>
          <a:bodyPr>
            <a:normAutofit fontScale="55000" lnSpcReduction="20000"/>
          </a:bodyPr>
          <a:lstStyle/>
          <a:p>
            <a:pPr marL="0" indent="0">
              <a:buNone/>
            </a:pPr>
            <a:r>
              <a:rPr lang="fr-FR" dirty="0" smtClean="0">
                <a:solidFill>
                  <a:schemeClr val="accent4">
                    <a:lumMod val="75000"/>
                  </a:schemeClr>
                </a:solidFill>
              </a:rPr>
              <a:t>Jusqu’en 1829, la France n’a connu d’ingénieurs qu’au service de la nation.</a:t>
            </a:r>
          </a:p>
          <a:p>
            <a:pPr marL="0" indent="0">
              <a:buNone/>
            </a:pPr>
            <a:endParaRPr lang="fr-FR" dirty="0" smtClean="0">
              <a:solidFill>
                <a:schemeClr val="accent4">
                  <a:lumMod val="75000"/>
                </a:schemeClr>
              </a:solidFill>
            </a:endParaRPr>
          </a:p>
          <a:p>
            <a:pPr marL="0" indent="0">
              <a:buNone/>
            </a:pPr>
            <a:r>
              <a:rPr lang="fr-FR" dirty="0" smtClean="0">
                <a:solidFill>
                  <a:schemeClr val="accent4">
                    <a:lumMod val="75000"/>
                  </a:schemeClr>
                </a:solidFill>
              </a:rPr>
              <a:t>Ce n’est pas l’absence d’un savoir professionnel spécifique qui a freiné la professionnalisation des ingénieurs en France mais l’absence d’une organisation des ingénieurs en un groupe de professionnels indépendants de l’Etat.</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Les ingénieurs français étaient bien formés mais ils étaient au service de l’Etat plutôt qu’au service de leur métier ou de leur groupe professionnel : ils étaient des fonctionnaires avant d’être des professionnels.</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La profession ne pouvait pas naître des ingénieurs de corps mais elle aurait pu émerger des premiers ingénieurs civils formés à l’Ecole centrale à partir de 1829</a:t>
            </a:r>
            <a:r>
              <a:rPr lang="fr-FR" dirty="0" smtClean="0">
                <a:solidFill>
                  <a:schemeClr val="accent4">
                    <a:lumMod val="75000"/>
                  </a:schemeClr>
                </a:solidFill>
              </a:rPr>
              <a:t>.</a:t>
            </a:r>
          </a:p>
          <a:p>
            <a:pPr marL="0" indent="0">
              <a:buNone/>
            </a:pPr>
            <a:endParaRPr lang="fr-FR" dirty="0" smtClean="0">
              <a:solidFill>
                <a:schemeClr val="accent4">
                  <a:lumMod val="75000"/>
                </a:schemeClr>
              </a:solidFill>
            </a:endParaRPr>
          </a:p>
          <a:p>
            <a:pPr marL="0" indent="0" algn="ctr">
              <a:buNone/>
            </a:pPr>
            <a:r>
              <a:rPr lang="fr-FR" dirty="0" smtClean="0">
                <a:solidFill>
                  <a:schemeClr val="accent4">
                    <a:lumMod val="75000"/>
                  </a:schemeClr>
                </a:solidFill>
              </a:rPr>
              <a:t>Un échec car toutes les écoles qui s’ouvrent à partir de cette date se dotent d’une association des anciens dont la fonction est d’associer un diplôme à une école, au détriment d’une logique professionnelle nationale</a:t>
            </a:r>
            <a:r>
              <a:rPr lang="fr-FR" dirty="0" smtClean="0">
                <a:solidFill>
                  <a:schemeClr val="tx2"/>
                </a:solidFill>
              </a:rPr>
              <a:t>.</a:t>
            </a:r>
          </a:p>
          <a:p>
            <a:pPr marL="0" indent="0">
              <a:buNone/>
            </a:pPr>
            <a:endParaRPr lang="fr-FR" dirty="0"/>
          </a:p>
        </p:txBody>
      </p:sp>
    </p:spTree>
    <p:extLst>
      <p:ext uri="{BB962C8B-B14F-4D97-AF65-F5344CB8AC3E}">
        <p14:creationId xmlns:p14="http://schemas.microsoft.com/office/powerpoint/2010/main" val="2048475531"/>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rgbClr val="660066"/>
                </a:solidFill>
              </a:rPr>
              <a:t>Conséquences …</a:t>
            </a:r>
            <a:endParaRPr lang="fr-FR" dirty="0">
              <a:solidFill>
                <a:srgbClr val="660066"/>
              </a:solidFill>
            </a:endParaRPr>
          </a:p>
        </p:txBody>
      </p:sp>
      <p:sp>
        <p:nvSpPr>
          <p:cNvPr id="3" name="Espace réservé du contenu 2"/>
          <p:cNvSpPr>
            <a:spLocks noGrp="1"/>
          </p:cNvSpPr>
          <p:nvPr>
            <p:ph idx="1"/>
          </p:nvPr>
        </p:nvSpPr>
        <p:spPr/>
        <p:txBody>
          <a:bodyPr>
            <a:normAutofit fontScale="62500" lnSpcReduction="20000"/>
          </a:bodyPr>
          <a:lstStyle/>
          <a:p>
            <a:r>
              <a:rPr lang="fr-FR" dirty="0" smtClean="0">
                <a:solidFill>
                  <a:schemeClr val="accent4">
                    <a:lumMod val="75000"/>
                  </a:schemeClr>
                </a:solidFill>
              </a:rPr>
              <a:t>Pas d’organisation de la profession.</a:t>
            </a:r>
          </a:p>
          <a:p>
            <a:endParaRPr lang="fr-FR" dirty="0" smtClean="0">
              <a:solidFill>
                <a:schemeClr val="accent4">
                  <a:lumMod val="75000"/>
                </a:schemeClr>
              </a:solidFill>
            </a:endParaRPr>
          </a:p>
          <a:p>
            <a:r>
              <a:rPr lang="fr-FR" dirty="0" smtClean="0">
                <a:solidFill>
                  <a:schemeClr val="accent4">
                    <a:lumMod val="75000"/>
                  </a:schemeClr>
                </a:solidFill>
              </a:rPr>
              <a:t>Pas de codes de déontologie unifiés.</a:t>
            </a:r>
          </a:p>
          <a:p>
            <a:pPr marL="0" indent="0">
              <a:buNone/>
            </a:pPr>
            <a:endParaRPr lang="fr-FR" dirty="0" smtClean="0">
              <a:solidFill>
                <a:schemeClr val="accent4">
                  <a:lumMod val="75000"/>
                </a:schemeClr>
              </a:solidFill>
            </a:endParaRPr>
          </a:p>
          <a:p>
            <a:r>
              <a:rPr lang="fr-FR" dirty="0" smtClean="0">
                <a:solidFill>
                  <a:schemeClr val="accent4">
                    <a:lumMod val="75000"/>
                  </a:schemeClr>
                </a:solidFill>
              </a:rPr>
              <a:t>Pas de statut légal pour ce qui existe.</a:t>
            </a:r>
          </a:p>
          <a:p>
            <a:endParaRPr lang="fr-FR" dirty="0" smtClean="0">
              <a:solidFill>
                <a:schemeClr val="accent4">
                  <a:lumMod val="75000"/>
                </a:schemeClr>
              </a:solidFill>
            </a:endParaRPr>
          </a:p>
          <a:p>
            <a:r>
              <a:rPr lang="fr-FR" dirty="0" smtClean="0">
                <a:solidFill>
                  <a:schemeClr val="accent4">
                    <a:lumMod val="75000"/>
                  </a:schemeClr>
                </a:solidFill>
              </a:rPr>
              <a:t>Une organisation se démarque du lot mais son influence reste limitée : le </a:t>
            </a:r>
            <a:r>
              <a:rPr lang="fr-FR" b="1" dirty="0" smtClean="0">
                <a:solidFill>
                  <a:schemeClr val="accent4">
                    <a:lumMod val="75000"/>
                  </a:schemeClr>
                </a:solidFill>
              </a:rPr>
              <a:t>Conseil national des ingénieurs et scientifiques de France </a:t>
            </a:r>
            <a:r>
              <a:rPr lang="fr-FR" dirty="0" smtClean="0">
                <a:solidFill>
                  <a:schemeClr val="accent4">
                    <a:lumMod val="75000"/>
                  </a:schemeClr>
                </a:solidFill>
              </a:rPr>
              <a:t>(1992) :</a:t>
            </a:r>
          </a:p>
          <a:p>
            <a:pPr marL="631825" lvl="1" indent="-265113"/>
            <a:r>
              <a:rPr lang="fr-FR" dirty="0" smtClean="0">
                <a:solidFill>
                  <a:schemeClr val="accent4">
                    <a:lumMod val="75000"/>
                  </a:schemeClr>
                </a:solidFill>
              </a:rPr>
              <a:t>Le CNISF représente officiellement les ingénieurs français auprès des pouvoirs publics.</a:t>
            </a:r>
          </a:p>
          <a:p>
            <a:pPr marL="631825" lvl="1" indent="-265113"/>
            <a:r>
              <a:rPr lang="fr-FR" dirty="0" smtClean="0">
                <a:solidFill>
                  <a:schemeClr val="accent4">
                    <a:lumMod val="75000"/>
                  </a:schemeClr>
                </a:solidFill>
              </a:rPr>
              <a:t>Il revendique </a:t>
            </a:r>
            <a:r>
              <a:rPr lang="fr-FR" dirty="0" smtClean="0">
                <a:solidFill>
                  <a:schemeClr val="accent4">
                    <a:lumMod val="75000"/>
                  </a:schemeClr>
                </a:solidFill>
              </a:rPr>
              <a:t>450 000 </a:t>
            </a:r>
            <a:r>
              <a:rPr lang="fr-FR" dirty="0" smtClean="0">
                <a:solidFill>
                  <a:schemeClr val="accent4">
                    <a:lumMod val="75000"/>
                  </a:schemeClr>
                </a:solidFill>
              </a:rPr>
              <a:t>ingénieurs mais ceux-ci sont affiliés par l’intermédiaire d’associations indirecte et peu d’entre eux savent même qu’ils en font partie.</a:t>
            </a:r>
          </a:p>
          <a:p>
            <a:pPr marL="631825" lvl="1" indent="-265113"/>
            <a:r>
              <a:rPr lang="fr-FR" dirty="0" smtClean="0">
                <a:solidFill>
                  <a:schemeClr val="accent4">
                    <a:lumMod val="75000"/>
                  </a:schemeClr>
                </a:solidFill>
              </a:rPr>
              <a:t>Un code de déontologie promulgué en 1996 et révisé en 2001 qui n’a aucune valeur légale.</a:t>
            </a:r>
          </a:p>
          <a:p>
            <a:pPr marL="0" indent="0">
              <a:buNone/>
            </a:pPr>
            <a:endParaRPr lang="fr-FR" dirty="0"/>
          </a:p>
        </p:txBody>
      </p:sp>
    </p:spTree>
    <p:extLst>
      <p:ext uri="{BB962C8B-B14F-4D97-AF65-F5344CB8AC3E}">
        <p14:creationId xmlns:p14="http://schemas.microsoft.com/office/powerpoint/2010/main" val="3032759616"/>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marL="0" indent="0" algn="r">
              <a:buNone/>
            </a:pPr>
            <a:endParaRPr lang="fr-FR" dirty="0" smtClean="0">
              <a:solidFill>
                <a:schemeClr val="accent4">
                  <a:lumMod val="75000"/>
                </a:schemeClr>
              </a:solidFill>
            </a:endParaRPr>
          </a:p>
          <a:p>
            <a:pPr marL="0" indent="0" algn="r">
              <a:buNone/>
            </a:pPr>
            <a:endParaRPr lang="fr-FR" dirty="0">
              <a:solidFill>
                <a:schemeClr val="accent4">
                  <a:lumMod val="75000"/>
                </a:schemeClr>
              </a:solidFill>
            </a:endParaRPr>
          </a:p>
          <a:p>
            <a:pPr marL="0" indent="0" algn="r">
              <a:buNone/>
            </a:pPr>
            <a:endParaRPr lang="fr-FR" dirty="0" smtClean="0">
              <a:solidFill>
                <a:schemeClr val="accent4">
                  <a:lumMod val="75000"/>
                </a:schemeClr>
              </a:solidFill>
            </a:endParaRPr>
          </a:p>
          <a:p>
            <a:pPr marL="0" indent="0" algn="r">
              <a:buNone/>
            </a:pPr>
            <a:r>
              <a:rPr lang="fr-FR" dirty="0" smtClean="0">
                <a:solidFill>
                  <a:schemeClr val="accent4">
                    <a:lumMod val="75000"/>
                  </a:schemeClr>
                </a:solidFill>
              </a:rPr>
              <a:t>III. Quelques </a:t>
            </a:r>
            <a:r>
              <a:rPr lang="fr-FR" dirty="0">
                <a:solidFill>
                  <a:schemeClr val="accent4">
                    <a:lumMod val="75000"/>
                  </a:schemeClr>
                </a:solidFill>
              </a:rPr>
              <a:t>éléments sur la codification de l’éthique</a:t>
            </a:r>
            <a:endParaRPr lang="fr-FR" dirty="0"/>
          </a:p>
        </p:txBody>
      </p:sp>
    </p:spTree>
    <p:extLst>
      <p:ext uri="{BB962C8B-B14F-4D97-AF65-F5344CB8AC3E}">
        <p14:creationId xmlns:p14="http://schemas.microsoft.com/office/powerpoint/2010/main" val="1271415808"/>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fontScale="62500" lnSpcReduction="20000"/>
          </a:bodyPr>
          <a:lstStyle/>
          <a:p>
            <a:pPr marL="0" indent="0">
              <a:buNone/>
            </a:pPr>
            <a:r>
              <a:rPr lang="fr-FR" dirty="0" smtClean="0">
                <a:solidFill>
                  <a:schemeClr val="accent4">
                    <a:lumMod val="75000"/>
                  </a:schemeClr>
                </a:solidFill>
              </a:rPr>
              <a:t>Ces </a:t>
            </a:r>
            <a:r>
              <a:rPr lang="fr-FR" dirty="0">
                <a:solidFill>
                  <a:schemeClr val="accent4">
                    <a:lumMod val="75000"/>
                  </a:schemeClr>
                </a:solidFill>
              </a:rPr>
              <a:t>types de documents sont souvent importés des entreprises américaines.</a:t>
            </a:r>
          </a:p>
          <a:p>
            <a:endParaRPr lang="fr-FR" dirty="0">
              <a:solidFill>
                <a:schemeClr val="accent4">
                  <a:lumMod val="75000"/>
                </a:schemeClr>
              </a:solidFill>
            </a:endParaRPr>
          </a:p>
          <a:p>
            <a:pPr marL="0" indent="0">
              <a:buNone/>
            </a:pPr>
            <a:r>
              <a:rPr lang="fr-FR" dirty="0">
                <a:solidFill>
                  <a:schemeClr val="accent4">
                    <a:lumMod val="75000"/>
                  </a:schemeClr>
                </a:solidFill>
              </a:rPr>
              <a:t>Dans les entreprises, les textes relevant de l’éthique reflètent le plus souvent la volonté du ou des dirigeants d’officialiser par écrit les valeurs et les comportements que son personnel doit adopter.</a:t>
            </a:r>
          </a:p>
          <a:p>
            <a:endParaRPr lang="fr-FR" dirty="0">
              <a:solidFill>
                <a:schemeClr val="accent4">
                  <a:lumMod val="75000"/>
                </a:schemeClr>
              </a:solidFill>
            </a:endParaRPr>
          </a:p>
          <a:p>
            <a:pPr marL="0" indent="0">
              <a:buNone/>
            </a:pPr>
            <a:r>
              <a:rPr lang="fr-FR" dirty="0">
                <a:solidFill>
                  <a:schemeClr val="accent4">
                    <a:lumMod val="75000"/>
                  </a:schemeClr>
                </a:solidFill>
              </a:rPr>
              <a:t>Des sous-titres évocateurs :</a:t>
            </a:r>
          </a:p>
          <a:p>
            <a:pPr marL="285750" indent="-285750">
              <a:buFontTx/>
              <a:buChar char="-"/>
            </a:pPr>
            <a:r>
              <a:rPr lang="fr-FR" dirty="0">
                <a:solidFill>
                  <a:schemeClr val="accent4">
                    <a:lumMod val="75000"/>
                  </a:schemeClr>
                </a:solidFill>
              </a:rPr>
              <a:t>Règles de conduite des affaires (IBM) ;</a:t>
            </a:r>
          </a:p>
          <a:p>
            <a:pPr marL="285750" indent="-285750">
              <a:buFontTx/>
              <a:buChar char="-"/>
            </a:pPr>
            <a:r>
              <a:rPr lang="fr-FR" dirty="0">
                <a:solidFill>
                  <a:schemeClr val="accent4">
                    <a:lumMod val="75000"/>
                  </a:schemeClr>
                </a:solidFill>
              </a:rPr>
              <a:t>Ethique et management (ACCOR) ;</a:t>
            </a:r>
          </a:p>
          <a:p>
            <a:pPr marL="285750" indent="-285750">
              <a:buFontTx/>
              <a:buChar char="-"/>
            </a:pPr>
            <a:r>
              <a:rPr lang="fr-FR" dirty="0">
                <a:solidFill>
                  <a:schemeClr val="accent4">
                    <a:lumMod val="75000"/>
                  </a:schemeClr>
                </a:solidFill>
              </a:rPr>
              <a:t>La passion du service (AGF) ;</a:t>
            </a:r>
          </a:p>
          <a:p>
            <a:pPr marL="285750" indent="-285750">
              <a:buFontTx/>
              <a:buChar char="-"/>
            </a:pPr>
            <a:r>
              <a:rPr lang="fr-FR" dirty="0">
                <a:solidFill>
                  <a:schemeClr val="accent4">
                    <a:lumMod val="75000"/>
                  </a:schemeClr>
                </a:solidFill>
              </a:rPr>
              <a:t>Les 10 commandements (Renault) ;</a:t>
            </a:r>
          </a:p>
          <a:p>
            <a:pPr marL="285750" indent="-285750">
              <a:buFontTx/>
              <a:buChar char="-"/>
            </a:pPr>
            <a:r>
              <a:rPr lang="fr-FR" dirty="0">
                <a:solidFill>
                  <a:schemeClr val="accent4">
                    <a:lumMod val="75000"/>
                  </a:schemeClr>
                </a:solidFill>
              </a:rPr>
              <a:t>La charte de l’excellence (</a:t>
            </a:r>
            <a:r>
              <a:rPr lang="fr-FR" dirty="0" err="1">
                <a:solidFill>
                  <a:schemeClr val="accent4">
                    <a:lumMod val="75000"/>
                  </a:schemeClr>
                </a:solidFill>
              </a:rPr>
              <a:t>Syntex</a:t>
            </a:r>
            <a:r>
              <a:rPr lang="fr-FR" dirty="0">
                <a:solidFill>
                  <a:schemeClr val="accent4">
                    <a:lumMod val="75000"/>
                  </a:schemeClr>
                </a:solidFill>
              </a:rPr>
              <a:t>) ;</a:t>
            </a:r>
          </a:p>
          <a:p>
            <a:pPr marL="285750" indent="-285750">
              <a:buFontTx/>
              <a:buChar char="-"/>
            </a:pPr>
            <a:r>
              <a:rPr lang="fr-FR" dirty="0">
                <a:solidFill>
                  <a:schemeClr val="accent4">
                    <a:lumMod val="75000"/>
                  </a:schemeClr>
                </a:solidFill>
              </a:rPr>
              <a:t>Principes d’action (Lafarge, Rhône-Poulenc, Elf) ;</a:t>
            </a:r>
          </a:p>
          <a:p>
            <a:pPr marL="285750" indent="-285750">
              <a:buFontTx/>
              <a:buChar char="-"/>
            </a:pPr>
            <a:r>
              <a:rPr lang="fr-FR" dirty="0">
                <a:solidFill>
                  <a:schemeClr val="accent4">
                    <a:lumMod val="75000"/>
                  </a:schemeClr>
                </a:solidFill>
              </a:rPr>
              <a:t>Livre bleu (Rank Xerox) ;</a:t>
            </a:r>
          </a:p>
          <a:p>
            <a:pPr marL="0" indent="0">
              <a:buNone/>
            </a:pPr>
            <a:endParaRPr lang="fr-FR" dirty="0"/>
          </a:p>
        </p:txBody>
      </p:sp>
      <p:sp>
        <p:nvSpPr>
          <p:cNvPr id="5" name="Rectangle 4"/>
          <p:cNvSpPr/>
          <p:nvPr/>
        </p:nvSpPr>
        <p:spPr>
          <a:xfrm>
            <a:off x="917172" y="495181"/>
            <a:ext cx="7468397" cy="830997"/>
          </a:xfrm>
          <a:prstGeom prst="rect">
            <a:avLst/>
          </a:prstGeom>
        </p:spPr>
        <p:txBody>
          <a:bodyPr wrap="square">
            <a:spAutoFit/>
          </a:bodyPr>
          <a:lstStyle/>
          <a:p>
            <a:r>
              <a:rPr lang="fr-FR" sz="2400" dirty="0">
                <a:solidFill>
                  <a:srgbClr val="660066"/>
                </a:solidFill>
              </a:rPr>
              <a:t>CHARTES, CODES MORAUX, CODES DÉONTOLOGIQUES, SERMENTS…</a:t>
            </a:r>
          </a:p>
        </p:txBody>
      </p:sp>
    </p:spTree>
    <p:extLst>
      <p:ext uri="{BB962C8B-B14F-4D97-AF65-F5344CB8AC3E}">
        <p14:creationId xmlns:p14="http://schemas.microsoft.com/office/powerpoint/2010/main" val="2041654498"/>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389180"/>
            <a:ext cx="8229600" cy="5736984"/>
          </a:xfrm>
        </p:spPr>
        <p:txBody>
          <a:bodyPr>
            <a:normAutofit fontScale="55000" lnSpcReduction="20000"/>
          </a:bodyPr>
          <a:lstStyle/>
          <a:p>
            <a:pPr marL="0" indent="0">
              <a:buNone/>
            </a:pPr>
            <a:r>
              <a:rPr lang="fr-FR" sz="3600" b="1" dirty="0">
                <a:solidFill>
                  <a:schemeClr val="accent4">
                    <a:lumMod val="75000"/>
                  </a:schemeClr>
                </a:solidFill>
              </a:rPr>
              <a:t>Code</a:t>
            </a:r>
            <a:endParaRPr lang="fr-FR" sz="3600" dirty="0">
              <a:solidFill>
                <a:schemeClr val="accent4">
                  <a:lumMod val="75000"/>
                </a:schemeClr>
              </a:solidFill>
            </a:endParaRPr>
          </a:p>
          <a:p>
            <a:pPr marL="0" indent="0">
              <a:buNone/>
            </a:pPr>
            <a:r>
              <a:rPr lang="fr-FR" sz="3600" dirty="0">
                <a:solidFill>
                  <a:schemeClr val="accent4">
                    <a:lumMod val="75000"/>
                  </a:schemeClr>
                </a:solidFill>
              </a:rPr>
              <a:t>L’origine du mot </a:t>
            </a:r>
            <a:r>
              <a:rPr lang="fr-FR" sz="3600" dirty="0" err="1">
                <a:solidFill>
                  <a:schemeClr val="accent4">
                    <a:lumMod val="75000"/>
                  </a:schemeClr>
                </a:solidFill>
              </a:rPr>
              <a:t>renvoit</a:t>
            </a:r>
            <a:r>
              <a:rPr lang="fr-FR" sz="3600" dirty="0">
                <a:solidFill>
                  <a:schemeClr val="accent4">
                    <a:lumMod val="75000"/>
                  </a:schemeClr>
                </a:solidFill>
              </a:rPr>
              <a:t> au </a:t>
            </a:r>
            <a:r>
              <a:rPr lang="fr-FR" sz="3600" i="1" dirty="0">
                <a:solidFill>
                  <a:schemeClr val="accent4">
                    <a:lumMod val="75000"/>
                  </a:schemeClr>
                </a:solidFill>
              </a:rPr>
              <a:t>codex</a:t>
            </a:r>
            <a:r>
              <a:rPr lang="fr-FR" sz="3600" dirty="0">
                <a:solidFill>
                  <a:schemeClr val="accent4">
                    <a:lumMod val="75000"/>
                  </a:schemeClr>
                </a:solidFill>
              </a:rPr>
              <a:t> romain du </a:t>
            </a:r>
            <a:r>
              <a:rPr lang="fr-FR" sz="3600" dirty="0" err="1">
                <a:solidFill>
                  <a:schemeClr val="accent4">
                    <a:lumMod val="75000"/>
                  </a:schemeClr>
                </a:solidFill>
              </a:rPr>
              <a:t>IIIè</a:t>
            </a:r>
            <a:r>
              <a:rPr lang="fr-FR" sz="3600" dirty="0">
                <a:solidFill>
                  <a:schemeClr val="accent4">
                    <a:lumMod val="75000"/>
                  </a:schemeClr>
                </a:solidFill>
              </a:rPr>
              <a:t> siècle (substitution du livre au rouleau).</a:t>
            </a:r>
          </a:p>
          <a:p>
            <a:pPr marL="0" indent="0">
              <a:buNone/>
            </a:pPr>
            <a:r>
              <a:rPr lang="fr-FR" sz="3600" dirty="0">
                <a:solidFill>
                  <a:schemeClr val="accent4">
                    <a:lumMod val="75000"/>
                  </a:schemeClr>
                </a:solidFill>
              </a:rPr>
              <a:t>La notion moderne de codification s’entend comme la fixation, dans un document écrit, de lois, de normes, de règles, généralement édictées par l’Etat.</a:t>
            </a:r>
          </a:p>
          <a:p>
            <a:pPr marL="0" indent="0">
              <a:buNone/>
            </a:pPr>
            <a:endParaRPr lang="fr-FR" sz="3600" dirty="0" smtClean="0">
              <a:solidFill>
                <a:schemeClr val="accent4">
                  <a:lumMod val="75000"/>
                </a:schemeClr>
              </a:solidFill>
            </a:endParaRPr>
          </a:p>
          <a:p>
            <a:pPr marL="0" indent="0">
              <a:buNone/>
            </a:pPr>
            <a:endParaRPr lang="fr-FR" sz="3600" dirty="0">
              <a:solidFill>
                <a:schemeClr val="accent4">
                  <a:lumMod val="75000"/>
                </a:schemeClr>
              </a:solidFill>
            </a:endParaRPr>
          </a:p>
          <a:p>
            <a:pPr marL="0" indent="0">
              <a:buNone/>
            </a:pPr>
            <a:r>
              <a:rPr lang="fr-FR" sz="3600" b="1" dirty="0">
                <a:solidFill>
                  <a:schemeClr val="accent4">
                    <a:lumMod val="75000"/>
                  </a:schemeClr>
                </a:solidFill>
              </a:rPr>
              <a:t>Charte</a:t>
            </a:r>
          </a:p>
          <a:p>
            <a:pPr marL="0" indent="0">
              <a:buNone/>
            </a:pPr>
            <a:r>
              <a:rPr lang="fr-FR" sz="3600" dirty="0">
                <a:solidFill>
                  <a:schemeClr val="accent4">
                    <a:lumMod val="75000"/>
                  </a:schemeClr>
                </a:solidFill>
              </a:rPr>
              <a:t>Elle est le symbole d’un rapport de forces historique entre les seigneurs et les bourgeois des villes du Moyen-Âge, qui revendiquent l’abandon des entraves féodales… La charte du seigneur consacre par écrit les droits et les privilèges des communes.</a:t>
            </a:r>
          </a:p>
          <a:p>
            <a:pPr marL="0" indent="0">
              <a:buNone/>
            </a:pPr>
            <a:r>
              <a:rPr lang="fr-FR" sz="3600" dirty="0">
                <a:solidFill>
                  <a:schemeClr val="accent4">
                    <a:lumMod val="75000"/>
                  </a:schemeClr>
                </a:solidFill>
              </a:rPr>
              <a:t>Sens plus général : en droit constitutionnel elle désigne l’ensemble des lois fondamentales d’un pays.</a:t>
            </a:r>
          </a:p>
          <a:p>
            <a:pPr marL="0" indent="0">
              <a:buNone/>
            </a:pPr>
            <a:endParaRPr lang="fr-FR" sz="3600" dirty="0" smtClean="0">
              <a:solidFill>
                <a:schemeClr val="accent4">
                  <a:lumMod val="75000"/>
                </a:schemeClr>
              </a:solidFill>
            </a:endParaRPr>
          </a:p>
          <a:p>
            <a:pPr marL="0" indent="0">
              <a:buNone/>
            </a:pPr>
            <a:endParaRPr lang="fr-FR" sz="3600" dirty="0">
              <a:solidFill>
                <a:schemeClr val="accent4">
                  <a:lumMod val="75000"/>
                </a:schemeClr>
              </a:solidFill>
            </a:endParaRPr>
          </a:p>
          <a:p>
            <a:pPr marL="0" indent="0" algn="ctr">
              <a:buNone/>
            </a:pPr>
            <a:r>
              <a:rPr lang="fr-FR" sz="3600" b="1" dirty="0">
                <a:solidFill>
                  <a:schemeClr val="accent4">
                    <a:lumMod val="75000"/>
                  </a:schemeClr>
                </a:solidFill>
              </a:rPr>
              <a:t>Dans un cas comme dans l’autre il s’agit toujours d’un acte juridique unilatéral qui émane de l’autorité centrale (roi, gouvernement, etc.).</a:t>
            </a:r>
          </a:p>
          <a:p>
            <a:pPr marL="0" indent="0">
              <a:buNone/>
            </a:pPr>
            <a:endParaRPr lang="fr-FR" dirty="0"/>
          </a:p>
        </p:txBody>
      </p:sp>
    </p:spTree>
    <p:extLst>
      <p:ext uri="{BB962C8B-B14F-4D97-AF65-F5344CB8AC3E}">
        <p14:creationId xmlns:p14="http://schemas.microsoft.com/office/powerpoint/2010/main" val="2950046240"/>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solidFill>
                  <a:srgbClr val="660066"/>
                </a:solidFill>
              </a:rPr>
              <a:t>Qu’est-ce qu’un code d’éthique d’entreprise ?</a:t>
            </a:r>
          </a:p>
        </p:txBody>
      </p:sp>
      <p:sp>
        <p:nvSpPr>
          <p:cNvPr id="3" name="Espace réservé du contenu 2"/>
          <p:cNvSpPr>
            <a:spLocks noGrp="1"/>
          </p:cNvSpPr>
          <p:nvPr>
            <p:ph idx="1"/>
          </p:nvPr>
        </p:nvSpPr>
        <p:spPr/>
        <p:txBody>
          <a:bodyPr>
            <a:normAutofit fontScale="70000" lnSpcReduction="20000"/>
          </a:bodyPr>
          <a:lstStyle/>
          <a:p>
            <a:pPr marL="0" indent="0">
              <a:buNone/>
            </a:pPr>
            <a:r>
              <a:rPr lang="fr-FR" dirty="0">
                <a:solidFill>
                  <a:schemeClr val="accent4">
                    <a:lumMod val="75000"/>
                  </a:schemeClr>
                </a:solidFill>
              </a:rPr>
              <a:t>C’est un document écrit énonçant les valeurs, les normes, les références que l’entreprise veut voir appliquer aussi bien à l’intérieur qu’à l’extérieur.</a:t>
            </a:r>
          </a:p>
          <a:p>
            <a:endParaRPr lang="fr-FR" dirty="0">
              <a:solidFill>
                <a:schemeClr val="accent4">
                  <a:lumMod val="75000"/>
                </a:schemeClr>
              </a:solidFill>
            </a:endParaRPr>
          </a:p>
          <a:p>
            <a:pPr marL="0" indent="0">
              <a:buNone/>
            </a:pPr>
            <a:r>
              <a:rPr lang="fr-FR" dirty="0">
                <a:solidFill>
                  <a:schemeClr val="accent4">
                    <a:lumMod val="75000"/>
                  </a:schemeClr>
                </a:solidFill>
              </a:rPr>
              <a:t>Le code peut être </a:t>
            </a:r>
            <a:r>
              <a:rPr lang="fr-FR" b="1" dirty="0">
                <a:solidFill>
                  <a:schemeClr val="accent4">
                    <a:lumMod val="75000"/>
                  </a:schemeClr>
                </a:solidFill>
              </a:rPr>
              <a:t>incitatif</a:t>
            </a:r>
            <a:r>
              <a:rPr lang="fr-FR" dirty="0">
                <a:solidFill>
                  <a:schemeClr val="accent4">
                    <a:lumMod val="75000"/>
                  </a:schemeClr>
                </a:solidFill>
              </a:rPr>
              <a:t> (à dominante culturelle) ou </a:t>
            </a:r>
            <a:r>
              <a:rPr lang="fr-FR" b="1" dirty="0">
                <a:solidFill>
                  <a:schemeClr val="accent4">
                    <a:lumMod val="75000"/>
                  </a:schemeClr>
                </a:solidFill>
              </a:rPr>
              <a:t>coercitif</a:t>
            </a:r>
            <a:r>
              <a:rPr lang="fr-FR" dirty="0">
                <a:solidFill>
                  <a:schemeClr val="accent4">
                    <a:lumMod val="75000"/>
                  </a:schemeClr>
                </a:solidFill>
              </a:rPr>
              <a:t> (à dominante disciplinaire).</a:t>
            </a:r>
          </a:p>
          <a:p>
            <a:endParaRPr lang="fr-FR" dirty="0">
              <a:solidFill>
                <a:schemeClr val="accent4">
                  <a:lumMod val="75000"/>
                </a:schemeClr>
              </a:solidFill>
            </a:endParaRPr>
          </a:p>
          <a:p>
            <a:pPr marL="0" indent="0">
              <a:buNone/>
            </a:pPr>
            <a:r>
              <a:rPr lang="fr-FR" dirty="0">
                <a:solidFill>
                  <a:schemeClr val="accent4">
                    <a:lumMod val="75000"/>
                  </a:schemeClr>
                </a:solidFill>
              </a:rPr>
              <a:t>Il a pour vocation d’attirer l’attention du personnel de l’entreprise ou de l’organisation, mais aussi de l’ensemble des parties prenantes (fournisseurs, clients, etc.), sur le fait que </a:t>
            </a:r>
            <a:r>
              <a:rPr lang="fr-FR" b="1" dirty="0">
                <a:solidFill>
                  <a:schemeClr val="accent4">
                    <a:lumMod val="75000"/>
                  </a:schemeClr>
                </a:solidFill>
              </a:rPr>
              <a:t>la performance économique ne s’obtient pas à n’importe quel prix, que la fin ne justifie pas toujours les moyens</a:t>
            </a:r>
            <a:r>
              <a:rPr lang="fr-FR" dirty="0">
                <a:solidFill>
                  <a:schemeClr val="accent4">
                    <a:lumMod val="75000"/>
                  </a:schemeClr>
                </a:solidFill>
              </a:rPr>
              <a:t>.</a:t>
            </a:r>
          </a:p>
          <a:p>
            <a:endParaRPr lang="fr-FR" dirty="0">
              <a:solidFill>
                <a:schemeClr val="accent4">
                  <a:lumMod val="75000"/>
                </a:schemeClr>
              </a:solidFill>
            </a:endParaRPr>
          </a:p>
          <a:p>
            <a:pPr marL="0" indent="0">
              <a:buNone/>
            </a:pPr>
            <a:r>
              <a:rPr lang="fr-FR" dirty="0">
                <a:solidFill>
                  <a:schemeClr val="accent4">
                    <a:lumMod val="75000"/>
                  </a:schemeClr>
                </a:solidFill>
              </a:rPr>
              <a:t>C’est d’abord et avant tout un </a:t>
            </a:r>
            <a:r>
              <a:rPr lang="fr-FR" b="1" dirty="0">
                <a:solidFill>
                  <a:schemeClr val="accent4">
                    <a:lumMod val="75000"/>
                  </a:schemeClr>
                </a:solidFill>
              </a:rPr>
              <a:t>instrument de régulation </a:t>
            </a:r>
            <a:r>
              <a:rPr lang="fr-FR" dirty="0">
                <a:solidFill>
                  <a:schemeClr val="accent4">
                    <a:lumMod val="75000"/>
                  </a:schemeClr>
                </a:solidFill>
              </a:rPr>
              <a:t>entre l’entreprise, son personnels et ses parties prenantes.</a:t>
            </a:r>
          </a:p>
          <a:p>
            <a:pPr marL="0" indent="0">
              <a:buNone/>
            </a:pPr>
            <a:endParaRPr lang="fr-FR" dirty="0"/>
          </a:p>
        </p:txBody>
      </p:sp>
    </p:spTree>
    <p:extLst>
      <p:ext uri="{BB962C8B-B14F-4D97-AF65-F5344CB8AC3E}">
        <p14:creationId xmlns:p14="http://schemas.microsoft.com/office/powerpoint/2010/main" val="351168673"/>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solidFill>
                  <a:srgbClr val="660066"/>
                </a:solidFill>
              </a:rPr>
              <a:t>Les premiers codes d’éthique d’entreprise</a:t>
            </a:r>
          </a:p>
        </p:txBody>
      </p:sp>
      <p:sp>
        <p:nvSpPr>
          <p:cNvPr id="3" name="Espace réservé du contenu 2"/>
          <p:cNvSpPr>
            <a:spLocks noGrp="1"/>
          </p:cNvSpPr>
          <p:nvPr>
            <p:ph idx="1"/>
          </p:nvPr>
        </p:nvSpPr>
        <p:spPr>
          <a:xfrm>
            <a:off x="457200" y="1600200"/>
            <a:ext cx="8229600" cy="4851978"/>
          </a:xfrm>
        </p:spPr>
        <p:txBody>
          <a:bodyPr>
            <a:normAutofit fontScale="62500" lnSpcReduction="20000"/>
          </a:bodyPr>
          <a:lstStyle/>
          <a:p>
            <a:pPr marL="0" indent="0">
              <a:buNone/>
            </a:pPr>
            <a:r>
              <a:rPr lang="fr-FR" dirty="0">
                <a:solidFill>
                  <a:schemeClr val="accent4">
                    <a:lumMod val="75000"/>
                  </a:schemeClr>
                </a:solidFill>
              </a:rPr>
              <a:t>Le plus ancien document dans ce domaine serait celui de l’entreprise japonaise </a:t>
            </a:r>
            <a:r>
              <a:rPr lang="fr-FR" dirty="0" err="1">
                <a:solidFill>
                  <a:schemeClr val="accent4">
                    <a:lumMod val="75000"/>
                  </a:schemeClr>
                </a:solidFill>
              </a:rPr>
              <a:t>Sumimoto</a:t>
            </a:r>
            <a:r>
              <a:rPr lang="fr-FR" dirty="0">
                <a:solidFill>
                  <a:schemeClr val="accent4">
                    <a:lumMod val="75000"/>
                  </a:schemeClr>
                </a:solidFill>
              </a:rPr>
              <a:t>, qui dispose de règles de conduite depuis sa fondation au </a:t>
            </a:r>
            <a:r>
              <a:rPr lang="fr-FR" dirty="0" err="1">
                <a:solidFill>
                  <a:schemeClr val="accent4">
                    <a:lumMod val="75000"/>
                  </a:schemeClr>
                </a:solidFill>
              </a:rPr>
              <a:t>XVIIè</a:t>
            </a:r>
            <a:r>
              <a:rPr lang="fr-FR" dirty="0">
                <a:solidFill>
                  <a:schemeClr val="accent4">
                    <a:lumMod val="75000"/>
                  </a:schemeClr>
                </a:solidFill>
              </a:rPr>
              <a:t> siècle.</a:t>
            </a:r>
          </a:p>
          <a:p>
            <a:endParaRPr lang="fr-FR" dirty="0">
              <a:solidFill>
                <a:schemeClr val="accent4">
                  <a:lumMod val="75000"/>
                </a:schemeClr>
              </a:solidFill>
            </a:endParaRPr>
          </a:p>
          <a:p>
            <a:pPr marL="0" indent="0" algn="r">
              <a:buNone/>
            </a:pPr>
            <a:r>
              <a:rPr lang="fr-FR" i="1" dirty="0">
                <a:solidFill>
                  <a:schemeClr val="accent4">
                    <a:lumMod val="75000"/>
                  </a:schemeClr>
                </a:solidFill>
              </a:rPr>
              <a:t>« </a:t>
            </a:r>
            <a:r>
              <a:rPr lang="fr-FR" i="1" dirty="0" err="1">
                <a:solidFill>
                  <a:schemeClr val="accent4">
                    <a:lumMod val="75000"/>
                  </a:schemeClr>
                </a:solidFill>
              </a:rPr>
              <a:t>Sumimoto</a:t>
            </a:r>
            <a:r>
              <a:rPr lang="fr-FR" i="1" dirty="0">
                <a:solidFill>
                  <a:schemeClr val="accent4">
                    <a:lumMod val="75000"/>
                  </a:schemeClr>
                </a:solidFill>
              </a:rPr>
              <a:t> acquerra force et prospérité en attribuant une valeur primordiale à </a:t>
            </a:r>
            <a:r>
              <a:rPr lang="fr-FR" b="1" i="1" dirty="0">
                <a:solidFill>
                  <a:schemeClr val="accent4">
                    <a:lumMod val="75000"/>
                  </a:schemeClr>
                </a:solidFill>
              </a:rPr>
              <a:t>l’intégrité</a:t>
            </a:r>
            <a:r>
              <a:rPr lang="fr-FR" i="1" dirty="0">
                <a:solidFill>
                  <a:schemeClr val="accent4">
                    <a:lumMod val="75000"/>
                  </a:schemeClr>
                </a:solidFill>
              </a:rPr>
              <a:t> et à une gestion équilibré dans la conduite des affaires. </a:t>
            </a:r>
            <a:r>
              <a:rPr lang="fr-FR" i="1" dirty="0" err="1">
                <a:solidFill>
                  <a:schemeClr val="accent4">
                    <a:lumMod val="75000"/>
                  </a:schemeClr>
                </a:solidFill>
              </a:rPr>
              <a:t>Sumimoto</a:t>
            </a:r>
            <a:r>
              <a:rPr lang="fr-FR" i="1" dirty="0">
                <a:solidFill>
                  <a:schemeClr val="accent4">
                    <a:lumMod val="75000"/>
                  </a:schemeClr>
                </a:solidFill>
              </a:rPr>
              <a:t> organisera ses activités avec </a:t>
            </a:r>
            <a:r>
              <a:rPr lang="fr-FR" b="1" i="1" dirty="0">
                <a:solidFill>
                  <a:schemeClr val="accent4">
                    <a:lumMod val="75000"/>
                  </a:schemeClr>
                </a:solidFill>
              </a:rPr>
              <a:t>prévoyance</a:t>
            </a:r>
            <a:r>
              <a:rPr lang="fr-FR" i="1" dirty="0">
                <a:solidFill>
                  <a:schemeClr val="accent4">
                    <a:lumMod val="75000"/>
                  </a:schemeClr>
                </a:solidFill>
              </a:rPr>
              <a:t> et </a:t>
            </a:r>
            <a:r>
              <a:rPr lang="fr-FR" b="1" i="1" dirty="0">
                <a:solidFill>
                  <a:schemeClr val="accent4">
                    <a:lumMod val="75000"/>
                  </a:schemeClr>
                </a:solidFill>
              </a:rPr>
              <a:t>souplesse</a:t>
            </a:r>
            <a:r>
              <a:rPr lang="fr-FR" i="1" dirty="0">
                <a:solidFill>
                  <a:schemeClr val="accent4">
                    <a:lumMod val="75000"/>
                  </a:schemeClr>
                </a:solidFill>
              </a:rPr>
              <a:t> de manière à faire face efficacement aux mutations du temps. Toutefois, en aucune circonstance, </a:t>
            </a:r>
            <a:r>
              <a:rPr lang="fr-FR" i="1" dirty="0" err="1">
                <a:solidFill>
                  <a:schemeClr val="accent4">
                    <a:lumMod val="75000"/>
                  </a:schemeClr>
                </a:solidFill>
              </a:rPr>
              <a:t>Sumimoto</a:t>
            </a:r>
            <a:r>
              <a:rPr lang="fr-FR" i="1" dirty="0">
                <a:solidFill>
                  <a:schemeClr val="accent4">
                    <a:lumMod val="75000"/>
                  </a:schemeClr>
                </a:solidFill>
              </a:rPr>
              <a:t> ne recherchera les profits faciles, ni n’agira </a:t>
            </a:r>
            <a:r>
              <a:rPr lang="fr-FR" b="1" i="1" dirty="0">
                <a:solidFill>
                  <a:schemeClr val="accent4">
                    <a:lumMod val="75000"/>
                  </a:schemeClr>
                </a:solidFill>
              </a:rPr>
              <a:t>imprudemment</a:t>
            </a:r>
            <a:r>
              <a:rPr lang="fr-FR" i="1" dirty="0">
                <a:solidFill>
                  <a:schemeClr val="accent4">
                    <a:lumMod val="75000"/>
                  </a:schemeClr>
                </a:solidFill>
              </a:rPr>
              <a:t> ».</a:t>
            </a:r>
          </a:p>
          <a:p>
            <a:endParaRPr lang="fr-FR" dirty="0">
              <a:solidFill>
                <a:schemeClr val="accent4">
                  <a:lumMod val="75000"/>
                </a:schemeClr>
              </a:solidFill>
            </a:endParaRPr>
          </a:p>
          <a:p>
            <a:pPr marL="0" indent="0">
              <a:buNone/>
            </a:pPr>
            <a:r>
              <a:rPr lang="fr-FR" dirty="0">
                <a:solidFill>
                  <a:schemeClr val="accent4">
                    <a:lumMod val="75000"/>
                  </a:schemeClr>
                </a:solidFill>
              </a:rPr>
              <a:t>En France le code le plus ancien date de 1977 : les « Principes d’action » de Lafarge.</a:t>
            </a:r>
          </a:p>
          <a:p>
            <a:endParaRPr lang="fr-FR" dirty="0">
              <a:solidFill>
                <a:schemeClr val="accent4">
                  <a:lumMod val="75000"/>
                </a:schemeClr>
              </a:solidFill>
            </a:endParaRPr>
          </a:p>
          <a:p>
            <a:pPr marL="0" indent="0" algn="ctr">
              <a:buNone/>
            </a:pPr>
            <a:r>
              <a:rPr lang="fr-FR" b="1" dirty="0">
                <a:solidFill>
                  <a:schemeClr val="accent4">
                    <a:lumMod val="75000"/>
                  </a:schemeClr>
                </a:solidFill>
              </a:rPr>
              <a:t>Dans l’ensemble, les codes d’éthique sont très souvent à cheval entre codes de déontologie (devoirs), chartes professionnelles et règlements intérieurs.</a:t>
            </a:r>
          </a:p>
          <a:p>
            <a:endParaRPr lang="fr-FR" dirty="0">
              <a:solidFill>
                <a:schemeClr val="accent4">
                  <a:lumMod val="75000"/>
                </a:schemeClr>
              </a:solidFill>
            </a:endParaRPr>
          </a:p>
        </p:txBody>
      </p:sp>
    </p:spTree>
    <p:extLst>
      <p:ext uri="{BB962C8B-B14F-4D97-AF65-F5344CB8AC3E}">
        <p14:creationId xmlns:p14="http://schemas.microsoft.com/office/powerpoint/2010/main" val="2454291643"/>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solidFill>
                  <a:srgbClr val="660066"/>
                </a:solidFill>
              </a:rPr>
              <a:t>La place de l’éthique dans les entreprises au niveau international</a:t>
            </a:r>
          </a:p>
        </p:txBody>
      </p:sp>
      <p:sp>
        <p:nvSpPr>
          <p:cNvPr id="3" name="Espace réservé du contenu 2"/>
          <p:cNvSpPr>
            <a:spLocks noGrp="1"/>
          </p:cNvSpPr>
          <p:nvPr>
            <p:ph idx="1"/>
          </p:nvPr>
        </p:nvSpPr>
        <p:spPr>
          <a:xfrm>
            <a:off x="457200" y="1600200"/>
            <a:ext cx="8229600" cy="4974877"/>
          </a:xfrm>
        </p:spPr>
        <p:txBody>
          <a:bodyPr>
            <a:normAutofit fontScale="77500" lnSpcReduction="20000"/>
          </a:bodyPr>
          <a:lstStyle/>
          <a:p>
            <a:pPr marL="0" indent="0">
              <a:buNone/>
            </a:pPr>
            <a:r>
              <a:rPr lang="fr-FR" dirty="0">
                <a:solidFill>
                  <a:schemeClr val="accent4">
                    <a:lumMod val="75000"/>
                  </a:schemeClr>
                </a:solidFill>
              </a:rPr>
              <a:t>Aux Etats-Unis entre 80 et 93 % des grands groupes posséderaient un code d’éthique (données de 2000).</a:t>
            </a:r>
          </a:p>
          <a:p>
            <a:endParaRPr lang="fr-FR" dirty="0">
              <a:solidFill>
                <a:schemeClr val="accent4">
                  <a:lumMod val="75000"/>
                </a:schemeClr>
              </a:solidFill>
            </a:endParaRPr>
          </a:p>
          <a:p>
            <a:pPr marL="0" indent="0">
              <a:buNone/>
            </a:pPr>
            <a:r>
              <a:rPr lang="fr-FR" dirty="0">
                <a:solidFill>
                  <a:schemeClr val="accent4">
                    <a:lumMod val="75000"/>
                  </a:schemeClr>
                </a:solidFill>
              </a:rPr>
              <a:t>Au Japon, une étude du </a:t>
            </a:r>
            <a:r>
              <a:rPr lang="fr-FR" dirty="0" err="1">
                <a:solidFill>
                  <a:schemeClr val="accent4">
                    <a:lumMod val="75000"/>
                  </a:schemeClr>
                </a:solidFill>
              </a:rPr>
              <a:t>Keidanren</a:t>
            </a:r>
            <a:r>
              <a:rPr lang="fr-FR" dirty="0">
                <a:solidFill>
                  <a:schemeClr val="accent4">
                    <a:lumMod val="75000"/>
                  </a:schemeClr>
                </a:solidFill>
              </a:rPr>
              <a:t> (équivalent du MEDEF) souligne qu’environ 77 % des entreprises en seraient pourvues.</a:t>
            </a:r>
          </a:p>
          <a:p>
            <a:endParaRPr lang="fr-FR" dirty="0">
              <a:solidFill>
                <a:schemeClr val="accent4">
                  <a:lumMod val="75000"/>
                </a:schemeClr>
              </a:solidFill>
            </a:endParaRPr>
          </a:p>
          <a:p>
            <a:pPr marL="0" indent="0">
              <a:buNone/>
            </a:pPr>
            <a:r>
              <a:rPr lang="fr-FR" dirty="0">
                <a:solidFill>
                  <a:schemeClr val="accent4">
                    <a:lumMod val="75000"/>
                  </a:schemeClr>
                </a:solidFill>
              </a:rPr>
              <a:t>Pour l’Europe, la proportion serait de l’ordre de 50 % :</a:t>
            </a:r>
          </a:p>
          <a:p>
            <a:pPr marL="285750" indent="-285750">
              <a:buFontTx/>
              <a:buChar char="-"/>
            </a:pPr>
            <a:r>
              <a:rPr lang="fr-FR" dirty="0">
                <a:solidFill>
                  <a:schemeClr val="accent4">
                    <a:lumMod val="75000"/>
                  </a:schemeClr>
                </a:solidFill>
              </a:rPr>
              <a:t>Grande-Bretagne : 71 % ;</a:t>
            </a:r>
          </a:p>
          <a:p>
            <a:pPr marL="285750" indent="-285750">
              <a:buFontTx/>
              <a:buChar char="-"/>
            </a:pPr>
            <a:r>
              <a:rPr lang="fr-FR" dirty="0">
                <a:solidFill>
                  <a:schemeClr val="accent4">
                    <a:lumMod val="75000"/>
                  </a:schemeClr>
                </a:solidFill>
              </a:rPr>
              <a:t>Allemagne : 35 % ;</a:t>
            </a:r>
          </a:p>
          <a:p>
            <a:pPr marL="285750" indent="-285750">
              <a:buFontTx/>
              <a:buChar char="-"/>
            </a:pPr>
            <a:r>
              <a:rPr lang="fr-FR" dirty="0">
                <a:solidFill>
                  <a:schemeClr val="accent4">
                    <a:lumMod val="75000"/>
                  </a:schemeClr>
                </a:solidFill>
              </a:rPr>
              <a:t>France : 62 % des 100 premiers groupes français (en termes de chiffre d’affaire) disposeraient d’une document éthique… Mais 97,6 % des entreprises françaises de moins de 50 salariés n’en possèdent pas.</a:t>
            </a:r>
          </a:p>
          <a:p>
            <a:pPr marL="0" indent="0">
              <a:buNone/>
            </a:pPr>
            <a:endParaRPr lang="fr-FR" dirty="0"/>
          </a:p>
        </p:txBody>
      </p:sp>
    </p:spTree>
    <p:extLst>
      <p:ext uri="{BB962C8B-B14F-4D97-AF65-F5344CB8AC3E}">
        <p14:creationId xmlns:p14="http://schemas.microsoft.com/office/powerpoint/2010/main" val="38991763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346342"/>
            <a:ext cx="8229600" cy="5779822"/>
          </a:xfrm>
        </p:spPr>
        <p:txBody>
          <a:bodyPr>
            <a:normAutofit fontScale="70000" lnSpcReduction="20000"/>
          </a:bodyPr>
          <a:lstStyle/>
          <a:p>
            <a:pPr marL="0" indent="0">
              <a:buNone/>
            </a:pPr>
            <a:r>
              <a:rPr lang="fr-FR" dirty="0" smtClean="0">
                <a:solidFill>
                  <a:schemeClr val="accent4">
                    <a:lumMod val="75000"/>
                  </a:schemeClr>
                </a:solidFill>
                <a:cs typeface="Times New Roman" pitchFamily="18" charset="0"/>
              </a:rPr>
              <a:t>Selon le </a:t>
            </a:r>
            <a:r>
              <a:rPr lang="fr-FR" i="1" dirty="0" smtClean="0">
                <a:solidFill>
                  <a:schemeClr val="accent4">
                    <a:lumMod val="75000"/>
                  </a:schemeClr>
                </a:solidFill>
                <a:cs typeface="Times New Roman" pitchFamily="18" charset="0"/>
              </a:rPr>
              <a:t>Trésor de la Langue Française</a:t>
            </a:r>
            <a:r>
              <a:rPr lang="fr-FR" dirty="0" smtClean="0">
                <a:solidFill>
                  <a:schemeClr val="accent4">
                    <a:lumMod val="75000"/>
                  </a:schemeClr>
                </a:solidFill>
                <a:cs typeface="Times New Roman" pitchFamily="18" charset="0"/>
              </a:rPr>
              <a:t>, le mot ingénieur est une dérivation du verbe de l’ancien français ‘</a:t>
            </a:r>
            <a:r>
              <a:rPr lang="fr-FR" i="1" dirty="0" err="1" smtClean="0">
                <a:solidFill>
                  <a:schemeClr val="accent4">
                    <a:lumMod val="75000"/>
                  </a:schemeClr>
                </a:solidFill>
                <a:cs typeface="Times New Roman" pitchFamily="18" charset="0"/>
              </a:rPr>
              <a:t>Engignier</a:t>
            </a:r>
            <a:r>
              <a:rPr lang="fr-FR" i="1" dirty="0" smtClean="0">
                <a:solidFill>
                  <a:schemeClr val="accent4">
                    <a:lumMod val="75000"/>
                  </a:schemeClr>
                </a:solidFill>
                <a:cs typeface="Times New Roman" pitchFamily="18" charset="0"/>
              </a:rPr>
              <a:t>’ :</a:t>
            </a:r>
            <a:endParaRPr lang="fr-FR" dirty="0" smtClean="0">
              <a:solidFill>
                <a:schemeClr val="accent4">
                  <a:lumMod val="75000"/>
                </a:schemeClr>
              </a:solidFill>
              <a:cs typeface="Times New Roman" pitchFamily="18" charset="0"/>
            </a:endParaRPr>
          </a:p>
          <a:p>
            <a:endParaRPr lang="fr-FR" dirty="0" smtClean="0">
              <a:solidFill>
                <a:schemeClr val="accent4">
                  <a:lumMod val="75000"/>
                </a:schemeClr>
              </a:solidFill>
              <a:cs typeface="Times New Roman" pitchFamily="18" charset="0"/>
            </a:endParaRPr>
          </a:p>
          <a:p>
            <a:pPr marL="628650" lvl="1" indent="-354013"/>
            <a:r>
              <a:rPr lang="fr-FR" b="1" i="1" dirty="0" err="1" smtClean="0">
                <a:solidFill>
                  <a:schemeClr val="accent4">
                    <a:lumMod val="75000"/>
                  </a:schemeClr>
                </a:solidFill>
                <a:latin typeface="Calibri" pitchFamily="34" charset="0"/>
                <a:cs typeface="Times New Roman" pitchFamily="18" charset="0"/>
              </a:rPr>
              <a:t>Engignier</a:t>
            </a:r>
            <a:r>
              <a:rPr lang="fr-FR" dirty="0" smtClean="0">
                <a:solidFill>
                  <a:schemeClr val="accent4">
                    <a:lumMod val="75000"/>
                  </a:schemeClr>
                </a:solidFill>
                <a:latin typeface="Calibri" pitchFamily="34" charset="0"/>
                <a:cs typeface="Times New Roman" pitchFamily="18" charset="0"/>
              </a:rPr>
              <a:t>, qui signifie tromper ;</a:t>
            </a:r>
          </a:p>
          <a:p>
            <a:pPr marL="628650" lvl="1" indent="-354013"/>
            <a:endParaRPr lang="fr-FR" i="1" dirty="0" smtClean="0">
              <a:solidFill>
                <a:schemeClr val="accent4">
                  <a:lumMod val="75000"/>
                </a:schemeClr>
              </a:solidFill>
              <a:latin typeface="Calibri" pitchFamily="34" charset="0"/>
              <a:cs typeface="Times New Roman" pitchFamily="18" charset="0"/>
            </a:endParaRPr>
          </a:p>
          <a:p>
            <a:pPr marL="628650" lvl="1" indent="-354013"/>
            <a:r>
              <a:rPr lang="fr-FR" b="1" i="1" dirty="0" err="1" smtClean="0">
                <a:solidFill>
                  <a:schemeClr val="accent4">
                    <a:lumMod val="75000"/>
                  </a:schemeClr>
                </a:solidFill>
                <a:latin typeface="Calibri" pitchFamily="34" charset="0"/>
                <a:cs typeface="Times New Roman" pitchFamily="18" charset="0"/>
              </a:rPr>
              <a:t>Engigneor</a:t>
            </a:r>
            <a:r>
              <a:rPr lang="fr-FR" dirty="0" smtClean="0">
                <a:solidFill>
                  <a:schemeClr val="accent4">
                    <a:lumMod val="75000"/>
                  </a:schemeClr>
                </a:solidFill>
                <a:latin typeface="Calibri" pitchFamily="34" charset="0"/>
                <a:cs typeface="Times New Roman" pitchFamily="18" charset="0"/>
              </a:rPr>
              <a:t>, constructeur d’engins de guerre (attesté de 1155 au XIV</a:t>
            </a:r>
            <a:r>
              <a:rPr lang="fr-FR" baseline="30000" dirty="0" smtClean="0">
                <a:solidFill>
                  <a:schemeClr val="accent4">
                    <a:lumMod val="75000"/>
                  </a:schemeClr>
                </a:solidFill>
                <a:latin typeface="Calibri" pitchFamily="34" charset="0"/>
                <a:cs typeface="Times New Roman" pitchFamily="18" charset="0"/>
              </a:rPr>
              <a:t>e</a:t>
            </a:r>
            <a:r>
              <a:rPr lang="fr-FR" dirty="0" smtClean="0">
                <a:solidFill>
                  <a:schemeClr val="accent4">
                    <a:lumMod val="75000"/>
                  </a:schemeClr>
                </a:solidFill>
                <a:latin typeface="Calibri" pitchFamily="34" charset="0"/>
                <a:cs typeface="Times New Roman" pitchFamily="18" charset="0"/>
              </a:rPr>
              <a:t> siècle). Ce terme sera dérivé du mot ‘</a:t>
            </a:r>
            <a:r>
              <a:rPr lang="fr-FR" i="1" dirty="0" smtClean="0">
                <a:solidFill>
                  <a:schemeClr val="accent4">
                    <a:lumMod val="75000"/>
                  </a:schemeClr>
                </a:solidFill>
                <a:latin typeface="Calibri" pitchFamily="34" charset="0"/>
                <a:cs typeface="Times New Roman" pitchFamily="18" charset="0"/>
              </a:rPr>
              <a:t>Engins’</a:t>
            </a:r>
            <a:r>
              <a:rPr lang="fr-FR" dirty="0" smtClean="0">
                <a:solidFill>
                  <a:schemeClr val="accent4">
                    <a:lumMod val="75000"/>
                  </a:schemeClr>
                </a:solidFill>
                <a:latin typeface="Calibri" pitchFamily="34" charset="0"/>
                <a:cs typeface="Times New Roman" pitchFamily="18" charset="0"/>
              </a:rPr>
              <a:t>  probablement pour se séparer de l’ancien verbe ‘</a:t>
            </a:r>
            <a:r>
              <a:rPr lang="fr-FR" i="1" dirty="0" err="1" smtClean="0">
                <a:solidFill>
                  <a:schemeClr val="accent4">
                    <a:lumMod val="75000"/>
                  </a:schemeClr>
                </a:solidFill>
                <a:latin typeface="Calibri" pitchFamily="34" charset="0"/>
                <a:cs typeface="Times New Roman" pitchFamily="18" charset="0"/>
              </a:rPr>
              <a:t>Engignier</a:t>
            </a:r>
            <a:r>
              <a:rPr lang="fr-FR" dirty="0" smtClean="0">
                <a:solidFill>
                  <a:schemeClr val="accent4">
                    <a:lumMod val="75000"/>
                  </a:schemeClr>
                </a:solidFill>
                <a:latin typeface="Calibri" pitchFamily="34" charset="0"/>
                <a:cs typeface="Times New Roman" pitchFamily="18" charset="0"/>
              </a:rPr>
              <a:t>’.</a:t>
            </a:r>
          </a:p>
          <a:p>
            <a:pPr marL="628650" lvl="1" indent="-354013"/>
            <a:endParaRPr lang="fr-FR" i="1" dirty="0" smtClean="0">
              <a:solidFill>
                <a:schemeClr val="accent4">
                  <a:lumMod val="75000"/>
                </a:schemeClr>
              </a:solidFill>
              <a:latin typeface="Calibri" pitchFamily="34" charset="0"/>
              <a:cs typeface="Times New Roman" pitchFamily="18" charset="0"/>
            </a:endParaRPr>
          </a:p>
          <a:p>
            <a:pPr marL="628650" lvl="1" indent="-354013"/>
            <a:r>
              <a:rPr lang="fr-FR" b="1" i="1" dirty="0" smtClean="0">
                <a:solidFill>
                  <a:schemeClr val="accent4">
                    <a:lumMod val="75000"/>
                  </a:schemeClr>
                </a:solidFill>
                <a:latin typeface="Calibri" pitchFamily="34" charset="0"/>
                <a:cs typeface="Times New Roman" pitchFamily="18" charset="0"/>
              </a:rPr>
              <a:t>Engins</a:t>
            </a:r>
            <a:r>
              <a:rPr lang="fr-FR" dirty="0" smtClean="0">
                <a:solidFill>
                  <a:schemeClr val="accent4">
                    <a:lumMod val="75000"/>
                  </a:schemeClr>
                </a:solidFill>
                <a:latin typeface="Calibri" pitchFamily="34" charset="0"/>
                <a:cs typeface="Times New Roman" pitchFamily="18" charset="0"/>
              </a:rPr>
              <a:t>, au sens de machine de guerre ;</a:t>
            </a:r>
          </a:p>
          <a:p>
            <a:pPr lvl="1"/>
            <a:endParaRPr lang="fr-FR" dirty="0" smtClean="0">
              <a:solidFill>
                <a:schemeClr val="accent4">
                  <a:lumMod val="75000"/>
                </a:schemeClr>
              </a:solidFill>
              <a:latin typeface="Calibri" pitchFamily="34" charset="0"/>
              <a:cs typeface="Times New Roman" pitchFamily="18" charset="0"/>
            </a:endParaRPr>
          </a:p>
          <a:p>
            <a:pPr marL="0" indent="0">
              <a:buNone/>
            </a:pPr>
            <a:r>
              <a:rPr lang="fr-FR" dirty="0" smtClean="0">
                <a:solidFill>
                  <a:schemeClr val="accent4">
                    <a:lumMod val="75000"/>
                  </a:schemeClr>
                </a:solidFill>
                <a:cs typeface="Times New Roman" pitchFamily="18" charset="0"/>
              </a:rPr>
              <a:t>En d’autres termes, les racines du terme ingénieur rattachent cette profession du côté de l’art militaire.</a:t>
            </a:r>
          </a:p>
          <a:p>
            <a:endParaRPr lang="fr-FR" dirty="0" smtClean="0">
              <a:solidFill>
                <a:schemeClr val="accent4">
                  <a:lumMod val="75000"/>
                </a:schemeClr>
              </a:solidFill>
              <a:cs typeface="Times New Roman" pitchFamily="18" charset="0"/>
            </a:endParaRPr>
          </a:p>
          <a:p>
            <a:pPr marL="0" indent="0" algn="ctr">
              <a:buNone/>
            </a:pPr>
            <a:r>
              <a:rPr lang="fr-FR" dirty="0" smtClean="0">
                <a:solidFill>
                  <a:schemeClr val="accent4">
                    <a:lumMod val="75000"/>
                  </a:schemeClr>
                </a:solidFill>
                <a:cs typeface="Times New Roman" pitchFamily="18" charset="0"/>
              </a:rPr>
              <a:t>L’ingénieur est ingénieux, c’est à dire, intelligent et inventif. C’est également expert dans l’art de la ruse : ruse avec l’ennemi, ruse avec la nature, ruse avec les lois de la physique (l’histoire de l’artillerie ou des fortifications militaires suffirait à le montrer).</a:t>
            </a:r>
          </a:p>
          <a:p>
            <a:pPr marL="0" indent="0">
              <a:buNone/>
            </a:pPr>
            <a:endParaRPr lang="fr-FR" dirty="0"/>
          </a:p>
        </p:txBody>
      </p:sp>
    </p:spTree>
    <p:extLst>
      <p:ext uri="{BB962C8B-B14F-4D97-AF65-F5344CB8AC3E}">
        <p14:creationId xmlns:p14="http://schemas.microsoft.com/office/powerpoint/2010/main" val="1722545151"/>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solidFill>
                  <a:srgbClr val="660066"/>
                </a:solidFill>
              </a:rPr>
              <a:t>France : les facteurs favorisant les </a:t>
            </a:r>
            <a:r>
              <a:rPr lang="fr-FR" dirty="0" smtClean="0">
                <a:solidFill>
                  <a:srgbClr val="660066"/>
                </a:solidFill>
              </a:rPr>
              <a:t>codes d’éthique</a:t>
            </a:r>
            <a:endParaRPr lang="fr-FR" dirty="0">
              <a:solidFill>
                <a:srgbClr val="660066"/>
              </a:solidFill>
            </a:endParaRPr>
          </a:p>
        </p:txBody>
      </p:sp>
      <p:sp>
        <p:nvSpPr>
          <p:cNvPr id="3" name="Espace réservé du contenu 2"/>
          <p:cNvSpPr>
            <a:spLocks noGrp="1"/>
          </p:cNvSpPr>
          <p:nvPr>
            <p:ph idx="1"/>
          </p:nvPr>
        </p:nvSpPr>
        <p:spPr>
          <a:xfrm>
            <a:off x="457200" y="1600200"/>
            <a:ext cx="8229600" cy="4954394"/>
          </a:xfrm>
        </p:spPr>
        <p:txBody>
          <a:bodyPr>
            <a:normAutofit fontScale="70000" lnSpcReduction="20000"/>
          </a:bodyPr>
          <a:lstStyle/>
          <a:p>
            <a:pPr marL="0" indent="0">
              <a:buNone/>
            </a:pPr>
            <a:r>
              <a:rPr lang="fr-FR" dirty="0">
                <a:solidFill>
                  <a:schemeClr val="accent4">
                    <a:lumMod val="75000"/>
                  </a:schemeClr>
                </a:solidFill>
              </a:rPr>
              <a:t>L’éthique peut exister de manière informelle dans les entreprises, mais cela ne peut se faire que dans des entreprises de taille modeste.</a:t>
            </a:r>
          </a:p>
          <a:p>
            <a:endParaRPr lang="fr-FR" dirty="0">
              <a:solidFill>
                <a:schemeClr val="accent4">
                  <a:lumMod val="75000"/>
                </a:schemeClr>
              </a:solidFill>
            </a:endParaRPr>
          </a:p>
          <a:p>
            <a:pPr marL="0" indent="0">
              <a:buNone/>
            </a:pPr>
            <a:r>
              <a:rPr lang="fr-FR" dirty="0">
                <a:solidFill>
                  <a:schemeClr val="accent4">
                    <a:lumMod val="75000"/>
                  </a:schemeClr>
                </a:solidFill>
              </a:rPr>
              <a:t>Dans les grandes entreprises, où le niveau de décentralisation est important, il est nécessaire de passer par une codification.</a:t>
            </a:r>
          </a:p>
          <a:p>
            <a:endParaRPr lang="fr-FR" dirty="0">
              <a:solidFill>
                <a:schemeClr val="accent4">
                  <a:lumMod val="75000"/>
                </a:schemeClr>
              </a:solidFill>
            </a:endParaRPr>
          </a:p>
          <a:p>
            <a:pPr marL="0" indent="0">
              <a:buNone/>
            </a:pPr>
            <a:r>
              <a:rPr lang="fr-FR" dirty="0">
                <a:solidFill>
                  <a:schemeClr val="accent4">
                    <a:lumMod val="75000"/>
                  </a:schemeClr>
                </a:solidFill>
              </a:rPr>
              <a:t>Il n’y a donc guère que les grandes entreprises qui soient dotées d’un code d’éthique, même s’il est difficile de connaître le seuil précis de déclenchement.</a:t>
            </a:r>
          </a:p>
          <a:p>
            <a:endParaRPr lang="fr-FR" dirty="0">
              <a:solidFill>
                <a:schemeClr val="accent4">
                  <a:lumMod val="75000"/>
                </a:schemeClr>
              </a:solidFill>
            </a:endParaRPr>
          </a:p>
          <a:p>
            <a:pPr marL="0" indent="0">
              <a:buNone/>
            </a:pPr>
            <a:r>
              <a:rPr lang="fr-FR" dirty="0">
                <a:solidFill>
                  <a:schemeClr val="accent4">
                    <a:lumMod val="75000"/>
                  </a:schemeClr>
                </a:solidFill>
              </a:rPr>
              <a:t>Une donnée générale pour la France : 20 % des petites sociétés n’ont aucun document éthique, contre seulement 5,17 % pour les grandes.</a:t>
            </a:r>
          </a:p>
          <a:p>
            <a:endParaRPr lang="fr-FR" dirty="0">
              <a:solidFill>
                <a:schemeClr val="accent4">
                  <a:lumMod val="75000"/>
                </a:schemeClr>
              </a:solidFill>
            </a:endParaRPr>
          </a:p>
          <a:p>
            <a:pPr marL="0" indent="0">
              <a:buNone/>
            </a:pPr>
            <a:r>
              <a:rPr lang="fr-FR" dirty="0">
                <a:solidFill>
                  <a:schemeClr val="accent4">
                    <a:lumMod val="75000"/>
                  </a:schemeClr>
                </a:solidFill>
              </a:rPr>
              <a:t>L’âge de l’entreprise semble être également un facteur (culture d’entreprise installée, paternalisme, etc.).</a:t>
            </a:r>
          </a:p>
          <a:p>
            <a:pPr marL="0" indent="0">
              <a:buNone/>
            </a:pPr>
            <a:endParaRPr lang="fr-FR" dirty="0"/>
          </a:p>
        </p:txBody>
      </p:sp>
    </p:spTree>
    <p:extLst>
      <p:ext uri="{BB962C8B-B14F-4D97-AF65-F5344CB8AC3E}">
        <p14:creationId xmlns:p14="http://schemas.microsoft.com/office/powerpoint/2010/main" val="424968741"/>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rgbClr val="660066"/>
                </a:solidFill>
              </a:rPr>
              <a:t>Autres facteurs</a:t>
            </a:r>
            <a:endParaRPr lang="fr-FR" dirty="0">
              <a:solidFill>
                <a:srgbClr val="660066"/>
              </a:solidFill>
            </a:endParaRPr>
          </a:p>
        </p:txBody>
      </p:sp>
      <p:sp>
        <p:nvSpPr>
          <p:cNvPr id="3" name="Espace réservé du contenu 2"/>
          <p:cNvSpPr>
            <a:spLocks noGrp="1"/>
          </p:cNvSpPr>
          <p:nvPr>
            <p:ph idx="1"/>
          </p:nvPr>
        </p:nvSpPr>
        <p:spPr/>
        <p:txBody>
          <a:bodyPr>
            <a:normAutofit fontScale="70000" lnSpcReduction="20000"/>
          </a:bodyPr>
          <a:lstStyle/>
          <a:p>
            <a:pPr marL="0" indent="0">
              <a:buNone/>
            </a:pPr>
            <a:r>
              <a:rPr lang="fr-FR" dirty="0">
                <a:solidFill>
                  <a:schemeClr val="accent4">
                    <a:lumMod val="75000"/>
                  </a:schemeClr>
                </a:solidFill>
              </a:rPr>
              <a:t>Dans les secteurs d’activité à risque, il n’est pas rare de voir des entreprises dotées de codes d’éthique.</a:t>
            </a:r>
          </a:p>
          <a:p>
            <a:endParaRPr lang="fr-FR" dirty="0">
              <a:solidFill>
                <a:schemeClr val="accent4">
                  <a:lumMod val="75000"/>
                </a:schemeClr>
              </a:solidFill>
            </a:endParaRPr>
          </a:p>
          <a:p>
            <a:pPr marL="0" indent="0">
              <a:buNone/>
            </a:pPr>
            <a:r>
              <a:rPr lang="fr-FR" dirty="0">
                <a:solidFill>
                  <a:schemeClr val="accent4">
                    <a:lumMod val="75000"/>
                  </a:schemeClr>
                </a:solidFill>
              </a:rPr>
              <a:t>Les entreprises les plus exposées en termes d’environnement ou de politique sociale les mettent en place pour </a:t>
            </a:r>
            <a:r>
              <a:rPr lang="fr-FR" b="1" dirty="0">
                <a:solidFill>
                  <a:schemeClr val="accent4">
                    <a:lumMod val="75000"/>
                  </a:schemeClr>
                </a:solidFill>
              </a:rPr>
              <a:t>modifier leur image</a:t>
            </a:r>
            <a:r>
              <a:rPr lang="fr-FR" dirty="0">
                <a:solidFill>
                  <a:schemeClr val="accent4">
                    <a:lumMod val="75000"/>
                  </a:schemeClr>
                </a:solidFill>
              </a:rPr>
              <a:t> à l’égard notamment des consommateurs, </a:t>
            </a:r>
            <a:r>
              <a:rPr lang="fr-FR" b="1" dirty="0">
                <a:solidFill>
                  <a:schemeClr val="accent4">
                    <a:lumMod val="75000"/>
                  </a:schemeClr>
                </a:solidFill>
              </a:rPr>
              <a:t>minimisant ainsi les effets néfastes de leurs activités </a:t>
            </a:r>
            <a:r>
              <a:rPr lang="fr-FR" dirty="0">
                <a:solidFill>
                  <a:schemeClr val="accent4">
                    <a:lumMod val="75000"/>
                  </a:schemeClr>
                </a:solidFill>
              </a:rPr>
              <a:t>(Elf, Total, CEA, Areva, …), ou </a:t>
            </a:r>
            <a:r>
              <a:rPr lang="fr-FR" b="1" dirty="0">
                <a:solidFill>
                  <a:schemeClr val="accent4">
                    <a:lumMod val="75000"/>
                  </a:schemeClr>
                </a:solidFill>
              </a:rPr>
              <a:t>prouvant leur bonne foi</a:t>
            </a:r>
            <a:r>
              <a:rPr lang="fr-FR" dirty="0">
                <a:solidFill>
                  <a:schemeClr val="accent4">
                    <a:lumMod val="75000"/>
                  </a:schemeClr>
                </a:solidFill>
              </a:rPr>
              <a:t> dans le domaine de la gestion des ressources humaines et des relations avec les sous-traitants (Leclerc, Carrefour, Nike, …).</a:t>
            </a:r>
          </a:p>
          <a:p>
            <a:endParaRPr lang="fr-FR" dirty="0">
              <a:solidFill>
                <a:schemeClr val="accent4">
                  <a:lumMod val="75000"/>
                </a:schemeClr>
              </a:solidFill>
            </a:endParaRPr>
          </a:p>
          <a:p>
            <a:pPr marL="0" indent="0">
              <a:buNone/>
            </a:pPr>
            <a:r>
              <a:rPr lang="fr-FR" dirty="0">
                <a:solidFill>
                  <a:schemeClr val="accent4">
                    <a:lumMod val="75000"/>
                  </a:schemeClr>
                </a:solidFill>
              </a:rPr>
              <a:t>NB Les filiales françaises d’entreprises étrangères possèdent un code d’éthique à partir du moment où il en existe un dans la maison mère.</a:t>
            </a:r>
          </a:p>
          <a:p>
            <a:pPr marL="0" indent="0">
              <a:buNone/>
            </a:pPr>
            <a:endParaRPr lang="fr-FR" dirty="0">
              <a:solidFill>
                <a:schemeClr val="accent4">
                  <a:lumMod val="75000"/>
                </a:schemeClr>
              </a:solidFill>
            </a:endParaRPr>
          </a:p>
        </p:txBody>
      </p:sp>
    </p:spTree>
    <p:extLst>
      <p:ext uri="{BB962C8B-B14F-4D97-AF65-F5344CB8AC3E}">
        <p14:creationId xmlns:p14="http://schemas.microsoft.com/office/powerpoint/2010/main" val="1571685995"/>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solidFill>
                  <a:srgbClr val="660066"/>
                </a:solidFill>
              </a:rPr>
              <a:t>Poids juridique des codes d’éthiqu</a:t>
            </a:r>
            <a:r>
              <a:rPr lang="fr-FR" dirty="0"/>
              <a:t>e</a:t>
            </a:r>
          </a:p>
        </p:txBody>
      </p:sp>
      <p:sp>
        <p:nvSpPr>
          <p:cNvPr id="3" name="Espace réservé du contenu 2"/>
          <p:cNvSpPr>
            <a:spLocks noGrp="1"/>
          </p:cNvSpPr>
          <p:nvPr>
            <p:ph idx="1"/>
          </p:nvPr>
        </p:nvSpPr>
        <p:spPr/>
        <p:txBody>
          <a:bodyPr>
            <a:normAutofit fontScale="62500" lnSpcReduction="20000"/>
          </a:bodyPr>
          <a:lstStyle/>
          <a:p>
            <a:pPr marL="0" indent="0">
              <a:buNone/>
            </a:pPr>
            <a:r>
              <a:rPr lang="fr-FR" dirty="0">
                <a:solidFill>
                  <a:schemeClr val="accent4">
                    <a:lumMod val="75000"/>
                  </a:schemeClr>
                </a:solidFill>
              </a:rPr>
              <a:t>Aux Etats-Unis, la charte d’éthique a plus d’importance juridique qu’en France à partir du moment où le dirigeant peut prouver que le salarié en a eu connaissance.</a:t>
            </a:r>
          </a:p>
          <a:p>
            <a:endParaRPr lang="fr-FR" dirty="0">
              <a:solidFill>
                <a:schemeClr val="accent4">
                  <a:lumMod val="75000"/>
                </a:schemeClr>
              </a:solidFill>
            </a:endParaRPr>
          </a:p>
          <a:p>
            <a:pPr marL="0" indent="0">
              <a:buNone/>
            </a:pPr>
            <a:r>
              <a:rPr lang="fr-FR" dirty="0">
                <a:solidFill>
                  <a:schemeClr val="accent4">
                    <a:lumMod val="75000"/>
                  </a:schemeClr>
                </a:solidFill>
              </a:rPr>
              <a:t>En France, la légitimité juridique des codes d’éthique se pose dans deux directions :</a:t>
            </a:r>
          </a:p>
          <a:p>
            <a:pPr>
              <a:buFont typeface="+mj-lt"/>
              <a:buAutoNum type="arabicPeriod"/>
            </a:pPr>
            <a:r>
              <a:rPr lang="fr-FR" b="1" dirty="0">
                <a:solidFill>
                  <a:schemeClr val="accent4">
                    <a:lumMod val="75000"/>
                  </a:schemeClr>
                </a:solidFill>
              </a:rPr>
              <a:t>La place des droits de l’homme </a:t>
            </a:r>
            <a:r>
              <a:rPr lang="fr-FR" dirty="0">
                <a:solidFill>
                  <a:schemeClr val="accent4">
                    <a:lumMod val="75000"/>
                  </a:schemeClr>
                </a:solidFill>
              </a:rPr>
              <a:t>: les références implicites aux droits de l’homme sont nombreuses dans les codes d’éthique mais elles sont faites dans une perspective maison. Aucune entreprise ne se situe dans une perspective universaliste. </a:t>
            </a:r>
            <a:r>
              <a:rPr lang="fr-FR" b="1" dirty="0">
                <a:solidFill>
                  <a:schemeClr val="accent4">
                    <a:lumMod val="75000"/>
                  </a:schemeClr>
                </a:solidFill>
                <a:sym typeface="Wingdings"/>
              </a:rPr>
              <a:t>En France cette référence est quasiment inutile</a:t>
            </a:r>
            <a:r>
              <a:rPr lang="fr-FR" dirty="0">
                <a:solidFill>
                  <a:schemeClr val="accent4">
                    <a:lumMod val="75000"/>
                  </a:schemeClr>
                </a:solidFill>
                <a:sym typeface="Wingdings"/>
              </a:rPr>
              <a:t> (ou redondante) car le pays a adhéré à la Déclaration Universelle des Droits de l’Homme, qui est située au-dessus des lois nationales.</a:t>
            </a:r>
          </a:p>
          <a:p>
            <a:pPr>
              <a:buFont typeface="+mj-lt"/>
              <a:buAutoNum type="arabicPeriod"/>
            </a:pPr>
            <a:r>
              <a:rPr lang="fr-FR" b="1" dirty="0">
                <a:solidFill>
                  <a:schemeClr val="accent4">
                    <a:lumMod val="75000"/>
                  </a:schemeClr>
                </a:solidFill>
              </a:rPr>
              <a:t>Le statut comme règlement intérieur</a:t>
            </a:r>
            <a:r>
              <a:rPr lang="fr-FR" dirty="0">
                <a:solidFill>
                  <a:schemeClr val="accent4">
                    <a:lumMod val="75000"/>
                  </a:schemeClr>
                </a:solidFill>
              </a:rPr>
              <a:t> : aucune réglementation française ne reconnaît de valeur juridique à un code d’éthique, à moins qu’il ne soit assimilé à un règlement intérieur ou au pouvoir normatif du directeur.</a:t>
            </a:r>
          </a:p>
          <a:p>
            <a:pPr marL="0" indent="0">
              <a:buNone/>
            </a:pPr>
            <a:endParaRPr lang="fr-FR" dirty="0"/>
          </a:p>
        </p:txBody>
      </p:sp>
    </p:spTree>
    <p:extLst>
      <p:ext uri="{BB962C8B-B14F-4D97-AF65-F5344CB8AC3E}">
        <p14:creationId xmlns:p14="http://schemas.microsoft.com/office/powerpoint/2010/main" val="1292906423"/>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solidFill>
                  <a:srgbClr val="660066"/>
                </a:solidFill>
              </a:rPr>
              <a:t>Pourquoi codifie-t-on l’éthique ?</a:t>
            </a:r>
          </a:p>
        </p:txBody>
      </p:sp>
      <p:sp>
        <p:nvSpPr>
          <p:cNvPr id="3" name="Espace réservé du contenu 2"/>
          <p:cNvSpPr>
            <a:spLocks noGrp="1"/>
          </p:cNvSpPr>
          <p:nvPr>
            <p:ph idx="1"/>
          </p:nvPr>
        </p:nvSpPr>
        <p:spPr>
          <a:xfrm>
            <a:off x="457200" y="1300678"/>
            <a:ext cx="8229600" cy="4825486"/>
          </a:xfrm>
        </p:spPr>
        <p:txBody>
          <a:bodyPr>
            <a:normAutofit fontScale="77500" lnSpcReduction="20000"/>
          </a:bodyPr>
          <a:lstStyle/>
          <a:p>
            <a:pPr marL="0" indent="0">
              <a:buNone/>
            </a:pPr>
            <a:r>
              <a:rPr lang="fr-FR" dirty="0" smtClean="0">
                <a:solidFill>
                  <a:schemeClr val="accent4">
                    <a:lumMod val="75000"/>
                  </a:schemeClr>
                </a:solidFill>
              </a:rPr>
              <a:t>Pour des raisons défensives …</a:t>
            </a:r>
          </a:p>
          <a:p>
            <a:pPr marL="0" indent="0">
              <a:buNone/>
            </a:pPr>
            <a:endParaRPr lang="fr-FR" dirty="0">
              <a:solidFill>
                <a:schemeClr val="accent4">
                  <a:lumMod val="75000"/>
                </a:schemeClr>
              </a:solidFill>
            </a:endParaRPr>
          </a:p>
          <a:p>
            <a:r>
              <a:rPr lang="fr-FR" dirty="0" smtClean="0">
                <a:solidFill>
                  <a:schemeClr val="accent4">
                    <a:lumMod val="75000"/>
                  </a:schemeClr>
                </a:solidFill>
              </a:rPr>
              <a:t>Désir </a:t>
            </a:r>
            <a:r>
              <a:rPr lang="fr-FR" dirty="0">
                <a:solidFill>
                  <a:schemeClr val="accent4">
                    <a:lumMod val="75000"/>
                  </a:schemeClr>
                </a:solidFill>
              </a:rPr>
              <a:t>d’autorégulation</a:t>
            </a:r>
          </a:p>
          <a:p>
            <a:r>
              <a:rPr lang="fr-FR" dirty="0">
                <a:solidFill>
                  <a:schemeClr val="accent4">
                    <a:lumMod val="75000"/>
                  </a:schemeClr>
                </a:solidFill>
              </a:rPr>
              <a:t>Désir de moralisation de la société</a:t>
            </a:r>
          </a:p>
          <a:p>
            <a:r>
              <a:rPr lang="fr-FR" dirty="0">
                <a:solidFill>
                  <a:schemeClr val="accent4">
                    <a:lumMod val="75000"/>
                  </a:schemeClr>
                </a:solidFill>
              </a:rPr>
              <a:t>Pression des actionnaires (fonds éthiques)</a:t>
            </a:r>
          </a:p>
          <a:p>
            <a:r>
              <a:rPr lang="fr-FR" dirty="0">
                <a:solidFill>
                  <a:schemeClr val="accent4">
                    <a:lumMod val="75000"/>
                  </a:schemeClr>
                </a:solidFill>
              </a:rPr>
              <a:t>Pression des consommateurs (commerce équitable)</a:t>
            </a:r>
          </a:p>
          <a:p>
            <a:r>
              <a:rPr lang="fr-FR" dirty="0">
                <a:solidFill>
                  <a:schemeClr val="accent4">
                    <a:lumMod val="75000"/>
                  </a:schemeClr>
                </a:solidFill>
              </a:rPr>
              <a:t>Réaction à des scandales (financiers, sociaux, environnementaux…)</a:t>
            </a:r>
          </a:p>
          <a:p>
            <a:r>
              <a:rPr lang="fr-FR" dirty="0">
                <a:solidFill>
                  <a:schemeClr val="accent4">
                    <a:lumMod val="75000"/>
                  </a:schemeClr>
                </a:solidFill>
              </a:rPr>
              <a:t>Réaction à l’élaboration d’une loi nationale, communautaire, internationale)</a:t>
            </a:r>
          </a:p>
          <a:p>
            <a:r>
              <a:rPr lang="fr-FR" dirty="0">
                <a:solidFill>
                  <a:schemeClr val="accent4">
                    <a:lumMod val="75000"/>
                  </a:schemeClr>
                </a:solidFill>
              </a:rPr>
              <a:t>Rétablissement du climat social dans l’entreprise</a:t>
            </a:r>
          </a:p>
          <a:p>
            <a:endParaRPr lang="fr-FR" dirty="0">
              <a:solidFill>
                <a:schemeClr val="accent4">
                  <a:lumMod val="75000"/>
                </a:schemeClr>
              </a:solidFill>
            </a:endParaRPr>
          </a:p>
          <a:p>
            <a:pPr marL="0" indent="0" algn="ctr">
              <a:buNone/>
            </a:pPr>
            <a:r>
              <a:rPr lang="fr-FR" b="1" dirty="0">
                <a:solidFill>
                  <a:schemeClr val="accent4">
                    <a:lumMod val="75000"/>
                  </a:schemeClr>
                </a:solidFill>
              </a:rPr>
              <a:t>ETHIQUE RÉACTIVE (A POSTERIORI)</a:t>
            </a:r>
          </a:p>
          <a:p>
            <a:pPr marL="0" indent="0">
              <a:buNone/>
            </a:pPr>
            <a:endParaRPr lang="fr-FR" dirty="0">
              <a:solidFill>
                <a:schemeClr val="accent4">
                  <a:lumMod val="75000"/>
                </a:schemeClr>
              </a:solidFill>
            </a:endParaRPr>
          </a:p>
        </p:txBody>
      </p:sp>
    </p:spTree>
    <p:extLst>
      <p:ext uri="{BB962C8B-B14F-4D97-AF65-F5344CB8AC3E}">
        <p14:creationId xmlns:p14="http://schemas.microsoft.com/office/powerpoint/2010/main" val="2051584839"/>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Ou pour des raisons offensives…</a:t>
            </a:r>
            <a:endParaRPr lang="fr-FR" dirty="0"/>
          </a:p>
        </p:txBody>
      </p:sp>
      <p:sp>
        <p:nvSpPr>
          <p:cNvPr id="3" name="Espace réservé du contenu 2"/>
          <p:cNvSpPr>
            <a:spLocks noGrp="1"/>
          </p:cNvSpPr>
          <p:nvPr>
            <p:ph idx="1"/>
          </p:nvPr>
        </p:nvSpPr>
        <p:spPr/>
        <p:txBody>
          <a:bodyPr>
            <a:normAutofit fontScale="70000" lnSpcReduction="20000"/>
          </a:bodyPr>
          <a:lstStyle/>
          <a:p>
            <a:r>
              <a:rPr lang="fr-FR" dirty="0">
                <a:solidFill>
                  <a:schemeClr val="accent4">
                    <a:lumMod val="75000"/>
                  </a:schemeClr>
                </a:solidFill>
              </a:rPr>
              <a:t>Adoption d’un modèle managérial</a:t>
            </a:r>
          </a:p>
          <a:p>
            <a:r>
              <a:rPr lang="fr-FR" dirty="0">
                <a:solidFill>
                  <a:schemeClr val="accent4">
                    <a:lumMod val="75000"/>
                  </a:schemeClr>
                </a:solidFill>
              </a:rPr>
              <a:t>Amélioration de la réputation</a:t>
            </a:r>
          </a:p>
          <a:p>
            <a:r>
              <a:rPr lang="fr-FR" dirty="0">
                <a:solidFill>
                  <a:schemeClr val="accent4">
                    <a:lumMod val="75000"/>
                  </a:schemeClr>
                </a:solidFill>
              </a:rPr>
              <a:t>Augmentation de parts de marché</a:t>
            </a:r>
          </a:p>
          <a:p>
            <a:r>
              <a:rPr lang="fr-FR" dirty="0">
                <a:solidFill>
                  <a:schemeClr val="accent4">
                    <a:lumMod val="75000"/>
                  </a:schemeClr>
                </a:solidFill>
              </a:rPr>
              <a:t>Besoin de référence commune</a:t>
            </a:r>
          </a:p>
          <a:p>
            <a:r>
              <a:rPr lang="fr-FR" dirty="0">
                <a:solidFill>
                  <a:schemeClr val="accent4">
                    <a:lumMod val="75000"/>
                  </a:schemeClr>
                </a:solidFill>
              </a:rPr>
              <a:t>Clarification des objectifs de l’entreprise</a:t>
            </a:r>
          </a:p>
          <a:p>
            <a:r>
              <a:rPr lang="fr-FR" dirty="0">
                <a:solidFill>
                  <a:schemeClr val="accent4">
                    <a:lumMod val="75000"/>
                  </a:schemeClr>
                </a:solidFill>
              </a:rPr>
              <a:t>Décentralisation de la décision</a:t>
            </a:r>
          </a:p>
          <a:p>
            <a:r>
              <a:rPr lang="fr-FR" dirty="0">
                <a:solidFill>
                  <a:schemeClr val="accent4">
                    <a:lumMod val="75000"/>
                  </a:schemeClr>
                </a:solidFill>
              </a:rPr>
              <a:t>Différenciation par rapport à des concurrents</a:t>
            </a:r>
          </a:p>
          <a:p>
            <a:r>
              <a:rPr lang="fr-FR" dirty="0">
                <a:solidFill>
                  <a:schemeClr val="accent4">
                    <a:lumMod val="75000"/>
                  </a:schemeClr>
                </a:solidFill>
              </a:rPr>
              <a:t>Fidélisation des clients</a:t>
            </a:r>
          </a:p>
          <a:p>
            <a:r>
              <a:rPr lang="fr-FR" dirty="0">
                <a:solidFill>
                  <a:schemeClr val="accent4">
                    <a:lumMod val="75000"/>
                  </a:schemeClr>
                </a:solidFill>
              </a:rPr>
              <a:t>Implication du personnel</a:t>
            </a:r>
          </a:p>
          <a:p>
            <a:r>
              <a:rPr lang="fr-FR" dirty="0">
                <a:solidFill>
                  <a:schemeClr val="accent4">
                    <a:lumMod val="75000"/>
                  </a:schemeClr>
                </a:solidFill>
              </a:rPr>
              <a:t>Recrutement de salariés intègres</a:t>
            </a:r>
          </a:p>
          <a:p>
            <a:r>
              <a:rPr lang="fr-FR" dirty="0">
                <a:solidFill>
                  <a:schemeClr val="accent4">
                    <a:lumMod val="75000"/>
                  </a:schemeClr>
                </a:solidFill>
              </a:rPr>
              <a:t>Orientation et contrôle du personnel</a:t>
            </a:r>
          </a:p>
          <a:p>
            <a:endParaRPr lang="fr-FR" dirty="0">
              <a:solidFill>
                <a:schemeClr val="accent4">
                  <a:lumMod val="75000"/>
                </a:schemeClr>
              </a:solidFill>
            </a:endParaRPr>
          </a:p>
          <a:p>
            <a:pPr marL="0" indent="0" algn="ctr">
              <a:buNone/>
            </a:pPr>
            <a:r>
              <a:rPr lang="fr-FR" b="1" dirty="0">
                <a:solidFill>
                  <a:schemeClr val="accent4">
                    <a:lumMod val="75000"/>
                  </a:schemeClr>
                </a:solidFill>
              </a:rPr>
              <a:t>ETHIQUE PROACTIVE (A PRIORI)</a:t>
            </a:r>
          </a:p>
          <a:p>
            <a:pPr marL="0" indent="0">
              <a:buNone/>
            </a:pPr>
            <a:endParaRPr lang="fr-FR" dirty="0"/>
          </a:p>
        </p:txBody>
      </p:sp>
    </p:spTree>
    <p:extLst>
      <p:ext uri="{BB962C8B-B14F-4D97-AF65-F5344CB8AC3E}">
        <p14:creationId xmlns:p14="http://schemas.microsoft.com/office/powerpoint/2010/main" val="1862423619"/>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a:solidFill>
                  <a:schemeClr val="accent4">
                    <a:lumMod val="75000"/>
                  </a:schemeClr>
                </a:solidFill>
              </a:rPr>
              <a:t>UN ENJEU MAJEUR : QUI RÉDIGE LE CODE</a:t>
            </a:r>
            <a:br>
              <a:rPr lang="fr-FR" sz="2800" dirty="0">
                <a:solidFill>
                  <a:schemeClr val="accent4">
                    <a:lumMod val="75000"/>
                  </a:schemeClr>
                </a:solidFill>
              </a:rPr>
            </a:br>
            <a:r>
              <a:rPr lang="fr-FR" sz="2800" dirty="0">
                <a:solidFill>
                  <a:schemeClr val="accent4">
                    <a:lumMod val="75000"/>
                  </a:schemeClr>
                </a:solidFill>
              </a:rPr>
              <a:t>D’ÉTHIQUE ?</a:t>
            </a:r>
          </a:p>
        </p:txBody>
      </p:sp>
      <p:sp>
        <p:nvSpPr>
          <p:cNvPr id="3" name="Espace réservé du contenu 2"/>
          <p:cNvSpPr>
            <a:spLocks noGrp="1"/>
          </p:cNvSpPr>
          <p:nvPr>
            <p:ph idx="1"/>
          </p:nvPr>
        </p:nvSpPr>
        <p:spPr>
          <a:xfrm>
            <a:off x="457200" y="1228986"/>
            <a:ext cx="8229600" cy="4897177"/>
          </a:xfrm>
        </p:spPr>
        <p:txBody>
          <a:bodyPr>
            <a:normAutofit fontScale="92500" lnSpcReduction="10000"/>
          </a:bodyPr>
          <a:lstStyle/>
          <a:p>
            <a:pPr marL="0" indent="0">
              <a:buNone/>
            </a:pPr>
            <a:r>
              <a:rPr lang="fr-FR" dirty="0" smtClean="0">
                <a:solidFill>
                  <a:schemeClr val="accent4">
                    <a:lumMod val="75000"/>
                  </a:schemeClr>
                </a:solidFill>
                <a:sym typeface="Wingdings"/>
              </a:rPr>
              <a:t>La direction générale ….</a:t>
            </a:r>
          </a:p>
          <a:p>
            <a:r>
              <a:rPr lang="fr-FR" dirty="0" smtClean="0">
                <a:solidFill>
                  <a:schemeClr val="accent4">
                    <a:lumMod val="75000"/>
                  </a:schemeClr>
                </a:solidFill>
                <a:sym typeface="Wingdings"/>
              </a:rPr>
              <a:t>Les </a:t>
            </a:r>
            <a:r>
              <a:rPr lang="fr-FR" dirty="0">
                <a:solidFill>
                  <a:schemeClr val="accent4">
                    <a:lumMod val="75000"/>
                  </a:schemeClr>
                </a:solidFill>
                <a:sym typeface="Wingdings"/>
              </a:rPr>
              <a:t>salariés sont rarement consultés.</a:t>
            </a:r>
            <a:endParaRPr lang="fr-FR" dirty="0">
              <a:solidFill>
                <a:schemeClr val="accent4">
                  <a:lumMod val="75000"/>
                </a:schemeClr>
              </a:solidFill>
            </a:endParaRPr>
          </a:p>
          <a:p>
            <a:r>
              <a:rPr lang="fr-FR" dirty="0">
                <a:solidFill>
                  <a:schemeClr val="accent4">
                    <a:lumMod val="75000"/>
                  </a:schemeClr>
                </a:solidFill>
                <a:sym typeface="Wingdings"/>
              </a:rPr>
              <a:t>Une démarche autocratique qui vient d’en haut.</a:t>
            </a:r>
            <a:endParaRPr lang="fr-FR" dirty="0">
              <a:solidFill>
                <a:schemeClr val="accent4">
                  <a:lumMod val="75000"/>
                </a:schemeClr>
              </a:solidFill>
            </a:endParaRPr>
          </a:p>
          <a:p>
            <a:r>
              <a:rPr lang="fr-FR" dirty="0">
                <a:solidFill>
                  <a:schemeClr val="accent4">
                    <a:lumMod val="75000"/>
                  </a:schemeClr>
                </a:solidFill>
                <a:sym typeface="Wingdings"/>
              </a:rPr>
              <a:t>L’éthique est issue de dogmes, de croyances propres au dirigeant, qui dit «  ce qui est bien et de qui est mal ».</a:t>
            </a:r>
          </a:p>
          <a:p>
            <a:r>
              <a:rPr lang="fr-FR" dirty="0">
                <a:solidFill>
                  <a:schemeClr val="accent4">
                    <a:lumMod val="75000"/>
                  </a:schemeClr>
                </a:solidFill>
                <a:sym typeface="Wingdings"/>
              </a:rPr>
              <a:t>Une démarche sectaire qui peut aboutir à de grands principes dont vont se servir les individus pour se mettre à l’abri.</a:t>
            </a:r>
          </a:p>
          <a:p>
            <a:pPr marL="0" indent="0" algn="r">
              <a:buNone/>
            </a:pPr>
            <a:r>
              <a:rPr lang="fr-FR" b="1" dirty="0">
                <a:solidFill>
                  <a:schemeClr val="accent4">
                    <a:lumMod val="75000"/>
                  </a:schemeClr>
                </a:solidFill>
              </a:rPr>
              <a:t>UNE LOGIQUE D’OBÉISSANCE</a:t>
            </a:r>
          </a:p>
          <a:p>
            <a:pPr marL="0" indent="0">
              <a:buNone/>
            </a:pPr>
            <a:endParaRPr lang="fr-FR" dirty="0"/>
          </a:p>
        </p:txBody>
      </p:sp>
    </p:spTree>
    <p:extLst>
      <p:ext uri="{BB962C8B-B14F-4D97-AF65-F5344CB8AC3E}">
        <p14:creationId xmlns:p14="http://schemas.microsoft.com/office/powerpoint/2010/main" val="747742948"/>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solidFill>
                  <a:srgbClr val="660066"/>
                </a:solidFill>
              </a:rPr>
              <a:t>Ou les salariés du groupe ….</a:t>
            </a:r>
            <a:endParaRPr lang="fr-FR" sz="2800" dirty="0">
              <a:solidFill>
                <a:srgbClr val="660066"/>
              </a:solidFill>
            </a:endParaRPr>
          </a:p>
        </p:txBody>
      </p:sp>
      <p:sp>
        <p:nvSpPr>
          <p:cNvPr id="3" name="Espace réservé du contenu 2"/>
          <p:cNvSpPr>
            <a:spLocks noGrp="1"/>
          </p:cNvSpPr>
          <p:nvPr>
            <p:ph idx="1"/>
          </p:nvPr>
        </p:nvSpPr>
        <p:spPr/>
        <p:txBody>
          <a:bodyPr/>
          <a:lstStyle/>
          <a:p>
            <a:r>
              <a:rPr lang="fr-FR" dirty="0">
                <a:solidFill>
                  <a:schemeClr val="accent4">
                    <a:lumMod val="75000"/>
                  </a:schemeClr>
                </a:solidFill>
              </a:rPr>
              <a:t>L’établissement d’un code d’éthique peut être l’occasion de renouer le dialogue social.</a:t>
            </a:r>
          </a:p>
          <a:p>
            <a:r>
              <a:rPr lang="fr-FR" dirty="0">
                <a:solidFill>
                  <a:schemeClr val="accent4">
                    <a:lumMod val="75000"/>
                  </a:schemeClr>
                </a:solidFill>
              </a:rPr>
              <a:t>Des représentants de toutes les couches de l’entreprise sont consultés et élaborent une charte collective.</a:t>
            </a:r>
          </a:p>
          <a:p>
            <a:endParaRPr lang="fr-FR" dirty="0">
              <a:solidFill>
                <a:schemeClr val="accent4">
                  <a:lumMod val="75000"/>
                </a:schemeClr>
              </a:solidFill>
            </a:endParaRPr>
          </a:p>
          <a:p>
            <a:pPr marL="0" indent="0" algn="r">
              <a:buNone/>
            </a:pPr>
            <a:r>
              <a:rPr lang="fr-FR" b="1" dirty="0">
                <a:solidFill>
                  <a:schemeClr val="accent4">
                    <a:lumMod val="75000"/>
                  </a:schemeClr>
                </a:solidFill>
              </a:rPr>
              <a:t>UNE LOGIQUE DE RESPONSABILITÉ</a:t>
            </a:r>
            <a:endParaRPr lang="fr-FR" b="1" dirty="0">
              <a:solidFill>
                <a:schemeClr val="accent4">
                  <a:lumMod val="75000"/>
                </a:schemeClr>
              </a:solidFill>
            </a:endParaRPr>
          </a:p>
        </p:txBody>
      </p:sp>
    </p:spTree>
    <p:extLst>
      <p:ext uri="{BB962C8B-B14F-4D97-AF65-F5344CB8AC3E}">
        <p14:creationId xmlns:p14="http://schemas.microsoft.com/office/powerpoint/2010/main" val="1793292432"/>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solidFill>
                  <a:srgbClr val="660066"/>
                </a:solidFill>
              </a:rPr>
              <a:t>Deux grands types de contenu :</a:t>
            </a:r>
            <a:endParaRPr lang="fr-FR" sz="2800" dirty="0">
              <a:solidFill>
                <a:srgbClr val="660066"/>
              </a:solidFill>
            </a:endParaRPr>
          </a:p>
        </p:txBody>
      </p:sp>
      <p:sp>
        <p:nvSpPr>
          <p:cNvPr id="3" name="Espace réservé du contenu 2"/>
          <p:cNvSpPr>
            <a:spLocks noGrp="1"/>
          </p:cNvSpPr>
          <p:nvPr>
            <p:ph idx="1"/>
          </p:nvPr>
        </p:nvSpPr>
        <p:spPr/>
        <p:txBody>
          <a:bodyPr>
            <a:normAutofit fontScale="85000" lnSpcReduction="20000"/>
          </a:bodyPr>
          <a:lstStyle/>
          <a:p>
            <a:pPr marL="0" indent="0">
              <a:buNone/>
            </a:pPr>
            <a:r>
              <a:rPr lang="fr-FR" dirty="0">
                <a:solidFill>
                  <a:schemeClr val="accent4">
                    <a:lumMod val="75000"/>
                  </a:schemeClr>
                </a:solidFill>
              </a:rPr>
              <a:t>On peut constater que les contenus des codes d’éthique peuvent varier de deux manières </a:t>
            </a:r>
            <a:r>
              <a:rPr lang="fr-FR" dirty="0" smtClean="0">
                <a:solidFill>
                  <a:schemeClr val="accent4">
                    <a:lumMod val="75000"/>
                  </a:schemeClr>
                </a:solidFill>
              </a:rPr>
              <a:t>:</a:t>
            </a:r>
          </a:p>
          <a:p>
            <a:pPr marL="0" indent="0">
              <a:buNone/>
            </a:pPr>
            <a:endParaRPr lang="fr-FR" dirty="0">
              <a:solidFill>
                <a:schemeClr val="accent4">
                  <a:lumMod val="75000"/>
                </a:schemeClr>
              </a:solidFill>
            </a:endParaRPr>
          </a:p>
          <a:p>
            <a:pPr marL="0" indent="0">
              <a:buNone/>
            </a:pPr>
            <a:r>
              <a:rPr lang="fr-FR" b="1" dirty="0">
                <a:solidFill>
                  <a:schemeClr val="accent4">
                    <a:lumMod val="75000"/>
                  </a:schemeClr>
                </a:solidFill>
              </a:rPr>
              <a:t>Codes monistes</a:t>
            </a:r>
            <a:r>
              <a:rPr lang="fr-FR" dirty="0">
                <a:solidFill>
                  <a:schemeClr val="accent4">
                    <a:lumMod val="75000"/>
                  </a:schemeClr>
                </a:solidFill>
              </a:rPr>
              <a:t> (tradition plutôt d’origine française) : on se réfère aux convictions du fondateur et / ou aux valeurs fondamentales de la culture d’entreprise.</a:t>
            </a:r>
          </a:p>
          <a:p>
            <a:pPr marL="0" indent="0">
              <a:buNone/>
            </a:pPr>
            <a:r>
              <a:rPr lang="fr-FR" b="1" dirty="0">
                <a:solidFill>
                  <a:schemeClr val="accent4">
                    <a:lumMod val="75000"/>
                  </a:schemeClr>
                </a:solidFill>
              </a:rPr>
              <a:t>Codes holistes </a:t>
            </a:r>
            <a:r>
              <a:rPr lang="fr-FR" dirty="0">
                <a:solidFill>
                  <a:schemeClr val="accent4">
                    <a:lumMod val="75000"/>
                  </a:schemeClr>
                </a:solidFill>
              </a:rPr>
              <a:t>(plutôt d’origine américaine) : on s’appuie alors sur les intérêts de toutes les parties prenantes.</a:t>
            </a:r>
          </a:p>
          <a:p>
            <a:pPr marL="285750" indent="-285750">
              <a:buFontTx/>
              <a:buChar char="-"/>
            </a:pPr>
            <a:endParaRPr lang="fr-FR" dirty="0">
              <a:solidFill>
                <a:schemeClr val="accent4">
                  <a:lumMod val="75000"/>
                </a:schemeClr>
              </a:solidFill>
            </a:endParaRPr>
          </a:p>
          <a:p>
            <a:pPr marL="0" indent="0">
              <a:buNone/>
            </a:pPr>
            <a:r>
              <a:rPr lang="fr-FR" dirty="0">
                <a:solidFill>
                  <a:schemeClr val="accent4">
                    <a:lumMod val="75000"/>
                  </a:schemeClr>
                </a:solidFill>
              </a:rPr>
              <a:t>Ces deux catégories ne sont bien-sûr pas exclusives l’une de l’autre et on peut voir les deux approches coexister au sein d’un même code.</a:t>
            </a:r>
          </a:p>
          <a:p>
            <a:pPr marL="0" indent="0">
              <a:buNone/>
            </a:pPr>
            <a:endParaRPr lang="fr-FR" dirty="0"/>
          </a:p>
        </p:txBody>
      </p:sp>
    </p:spTree>
    <p:extLst>
      <p:ext uri="{BB962C8B-B14F-4D97-AF65-F5344CB8AC3E}">
        <p14:creationId xmlns:p14="http://schemas.microsoft.com/office/powerpoint/2010/main" val="740159391"/>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dirty="0">
                <a:solidFill>
                  <a:srgbClr val="660066"/>
                </a:solidFill>
              </a:rPr>
              <a:t>Codes monistes</a:t>
            </a:r>
          </a:p>
        </p:txBody>
      </p:sp>
      <p:sp>
        <p:nvSpPr>
          <p:cNvPr id="3" name="Espace réservé du contenu 2"/>
          <p:cNvSpPr>
            <a:spLocks noGrp="1"/>
          </p:cNvSpPr>
          <p:nvPr>
            <p:ph idx="1"/>
          </p:nvPr>
        </p:nvSpPr>
        <p:spPr/>
        <p:txBody>
          <a:bodyPr>
            <a:normAutofit fontScale="92500" lnSpcReduction="10000"/>
          </a:bodyPr>
          <a:lstStyle/>
          <a:p>
            <a:r>
              <a:rPr lang="fr-FR" b="1" dirty="0">
                <a:solidFill>
                  <a:schemeClr val="accent4">
                    <a:lumMod val="75000"/>
                  </a:schemeClr>
                </a:solidFill>
                <a:sym typeface="Wingdings"/>
              </a:rPr>
              <a:t>Fondements</a:t>
            </a:r>
            <a:r>
              <a:rPr lang="fr-FR" dirty="0">
                <a:solidFill>
                  <a:schemeClr val="accent4">
                    <a:lumMod val="75000"/>
                  </a:schemeClr>
                </a:solidFill>
                <a:sym typeface="Wingdings"/>
              </a:rPr>
              <a:t> : culture et valeurs du dirigeant</a:t>
            </a:r>
            <a:endParaRPr lang="fr-FR" dirty="0">
              <a:solidFill>
                <a:schemeClr val="accent4">
                  <a:lumMod val="75000"/>
                </a:schemeClr>
              </a:solidFill>
            </a:endParaRPr>
          </a:p>
          <a:p>
            <a:r>
              <a:rPr lang="fr-FR" b="1" dirty="0">
                <a:solidFill>
                  <a:schemeClr val="accent4">
                    <a:lumMod val="75000"/>
                  </a:schemeClr>
                </a:solidFill>
                <a:sym typeface="Wingdings"/>
              </a:rPr>
              <a:t>Elaboration</a:t>
            </a:r>
            <a:r>
              <a:rPr lang="fr-FR" dirty="0">
                <a:solidFill>
                  <a:schemeClr val="accent4">
                    <a:lumMod val="75000"/>
                  </a:schemeClr>
                </a:solidFill>
                <a:sym typeface="Wingdings"/>
              </a:rPr>
              <a:t> : audit de la culture d’entreprise</a:t>
            </a:r>
            <a:endParaRPr lang="fr-FR" dirty="0">
              <a:solidFill>
                <a:schemeClr val="accent4">
                  <a:lumMod val="75000"/>
                </a:schemeClr>
              </a:solidFill>
            </a:endParaRPr>
          </a:p>
          <a:p>
            <a:r>
              <a:rPr lang="fr-FR" b="1" dirty="0">
                <a:solidFill>
                  <a:schemeClr val="accent4">
                    <a:lumMod val="75000"/>
                  </a:schemeClr>
                </a:solidFill>
                <a:sym typeface="Wingdings"/>
              </a:rPr>
              <a:t>Légitimation</a:t>
            </a:r>
            <a:r>
              <a:rPr lang="fr-FR" dirty="0">
                <a:solidFill>
                  <a:schemeClr val="accent4">
                    <a:lumMod val="75000"/>
                  </a:schemeClr>
                </a:solidFill>
                <a:sym typeface="Wingdings"/>
              </a:rPr>
              <a:t> : valeurs partagées, appartenance communautaire</a:t>
            </a:r>
          </a:p>
          <a:p>
            <a:r>
              <a:rPr lang="fr-FR" b="1" dirty="0">
                <a:solidFill>
                  <a:schemeClr val="accent4">
                    <a:lumMod val="75000"/>
                  </a:schemeClr>
                </a:solidFill>
                <a:sym typeface="Wingdings"/>
              </a:rPr>
              <a:t>Incitations</a:t>
            </a:r>
            <a:r>
              <a:rPr lang="fr-FR" dirty="0">
                <a:solidFill>
                  <a:schemeClr val="accent4">
                    <a:lumMod val="75000"/>
                  </a:schemeClr>
                </a:solidFill>
                <a:sym typeface="Wingdings"/>
              </a:rPr>
              <a:t> : convictions du dirigeant, volontarisme</a:t>
            </a:r>
          </a:p>
          <a:p>
            <a:r>
              <a:rPr lang="fr-FR" b="1" dirty="0">
                <a:solidFill>
                  <a:schemeClr val="accent4">
                    <a:lumMod val="75000"/>
                  </a:schemeClr>
                </a:solidFill>
                <a:sym typeface="Wingdings"/>
              </a:rPr>
              <a:t>Logique</a:t>
            </a:r>
            <a:r>
              <a:rPr lang="fr-FR" dirty="0">
                <a:solidFill>
                  <a:schemeClr val="accent4">
                    <a:lumMod val="75000"/>
                  </a:schemeClr>
                </a:solidFill>
                <a:sym typeface="Wingdings"/>
              </a:rPr>
              <a:t> : logique de responsabilité</a:t>
            </a:r>
          </a:p>
          <a:p>
            <a:r>
              <a:rPr lang="fr-FR" b="1" dirty="0">
                <a:solidFill>
                  <a:schemeClr val="accent4">
                    <a:lumMod val="75000"/>
                  </a:schemeClr>
                </a:solidFill>
                <a:sym typeface="Wingdings"/>
              </a:rPr>
              <a:t>Sources de motivation</a:t>
            </a:r>
            <a:r>
              <a:rPr lang="fr-FR" dirty="0">
                <a:solidFill>
                  <a:schemeClr val="accent4">
                    <a:lumMod val="75000"/>
                  </a:schemeClr>
                </a:solidFill>
                <a:sym typeface="Wingdings"/>
              </a:rPr>
              <a:t> : appartenance à l’entreprise (fierté)</a:t>
            </a:r>
          </a:p>
          <a:p>
            <a:pPr marL="0" indent="0">
              <a:buNone/>
            </a:pPr>
            <a:endParaRPr lang="fr-FR" dirty="0"/>
          </a:p>
        </p:txBody>
      </p:sp>
    </p:spTree>
    <p:extLst>
      <p:ext uri="{BB962C8B-B14F-4D97-AF65-F5344CB8AC3E}">
        <p14:creationId xmlns:p14="http://schemas.microsoft.com/office/powerpoint/2010/main" val="3962273032"/>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solidFill>
                  <a:srgbClr val="660066"/>
                </a:solidFill>
              </a:rPr>
              <a:t>Codes monistes (suite)</a:t>
            </a:r>
            <a:endParaRPr lang="fr-FR" sz="2800" dirty="0">
              <a:solidFill>
                <a:srgbClr val="660066"/>
              </a:solidFill>
            </a:endParaRPr>
          </a:p>
        </p:txBody>
      </p:sp>
      <p:sp>
        <p:nvSpPr>
          <p:cNvPr id="3" name="Espace réservé du contenu 2"/>
          <p:cNvSpPr>
            <a:spLocks noGrp="1"/>
          </p:cNvSpPr>
          <p:nvPr>
            <p:ph idx="1"/>
          </p:nvPr>
        </p:nvSpPr>
        <p:spPr/>
        <p:txBody>
          <a:bodyPr>
            <a:normAutofit fontScale="85000" lnSpcReduction="20000"/>
          </a:bodyPr>
          <a:lstStyle/>
          <a:p>
            <a:r>
              <a:rPr lang="fr-FR" b="1" dirty="0">
                <a:solidFill>
                  <a:schemeClr val="accent4">
                    <a:lumMod val="75000"/>
                  </a:schemeClr>
                </a:solidFill>
              </a:rPr>
              <a:t>Contrôle</a:t>
            </a:r>
            <a:r>
              <a:rPr lang="fr-FR" dirty="0">
                <a:solidFill>
                  <a:schemeClr val="accent4">
                    <a:lumMod val="75000"/>
                  </a:schemeClr>
                </a:solidFill>
              </a:rPr>
              <a:t> : autocontrôle par le système des valeurs en place</a:t>
            </a:r>
          </a:p>
          <a:p>
            <a:r>
              <a:rPr lang="fr-FR" b="1" dirty="0">
                <a:solidFill>
                  <a:schemeClr val="accent4">
                    <a:lumMod val="75000"/>
                  </a:schemeClr>
                </a:solidFill>
              </a:rPr>
              <a:t>Diffusion</a:t>
            </a:r>
            <a:r>
              <a:rPr lang="fr-FR" dirty="0">
                <a:solidFill>
                  <a:schemeClr val="accent4">
                    <a:lumMod val="75000"/>
                  </a:schemeClr>
                </a:solidFill>
              </a:rPr>
              <a:t> : membres de l’entreprise</a:t>
            </a:r>
          </a:p>
          <a:p>
            <a:r>
              <a:rPr lang="fr-FR" b="1" dirty="0">
                <a:solidFill>
                  <a:schemeClr val="accent4">
                    <a:lumMod val="75000"/>
                  </a:schemeClr>
                </a:solidFill>
              </a:rPr>
              <a:t>Exemples</a:t>
            </a:r>
            <a:r>
              <a:rPr lang="fr-FR" dirty="0">
                <a:solidFill>
                  <a:schemeClr val="accent4">
                    <a:lumMod val="75000"/>
                  </a:schemeClr>
                </a:solidFill>
              </a:rPr>
              <a:t> : modèle à dominante française (PSA, Bouygues, Vivendi)</a:t>
            </a:r>
          </a:p>
          <a:p>
            <a:r>
              <a:rPr lang="fr-FR" b="1" dirty="0">
                <a:solidFill>
                  <a:schemeClr val="accent4">
                    <a:lumMod val="75000"/>
                  </a:schemeClr>
                </a:solidFill>
              </a:rPr>
              <a:t>Forces</a:t>
            </a:r>
            <a:r>
              <a:rPr lang="fr-FR" dirty="0">
                <a:solidFill>
                  <a:schemeClr val="accent4">
                    <a:lumMod val="75000"/>
                  </a:schemeClr>
                </a:solidFill>
              </a:rPr>
              <a:t> : forte adhésion potentielle du personnel, pas de nécessité d’arbitrage ou de contrôle</a:t>
            </a:r>
          </a:p>
          <a:p>
            <a:r>
              <a:rPr lang="fr-FR" b="1" dirty="0">
                <a:solidFill>
                  <a:schemeClr val="accent4">
                    <a:lumMod val="75000"/>
                  </a:schemeClr>
                </a:solidFill>
              </a:rPr>
              <a:t>Faiblesses</a:t>
            </a:r>
            <a:r>
              <a:rPr lang="fr-FR" dirty="0">
                <a:solidFill>
                  <a:schemeClr val="accent4">
                    <a:lumMod val="75000"/>
                  </a:schemeClr>
                </a:solidFill>
              </a:rPr>
              <a:t> :</a:t>
            </a:r>
          </a:p>
          <a:p>
            <a:pPr lvl="1"/>
            <a:r>
              <a:rPr lang="fr-FR" dirty="0">
                <a:solidFill>
                  <a:schemeClr val="accent4">
                    <a:lumMod val="75000"/>
                  </a:schemeClr>
                </a:solidFill>
              </a:rPr>
              <a:t>Création ou renforcement de l’isolement de l’entreprise par rapport à la société environnante</a:t>
            </a:r>
          </a:p>
          <a:p>
            <a:pPr lvl="1"/>
            <a:r>
              <a:rPr lang="fr-FR" dirty="0">
                <a:solidFill>
                  <a:schemeClr val="accent4">
                    <a:lumMod val="75000"/>
                  </a:schemeClr>
                </a:solidFill>
              </a:rPr>
              <a:t>Valeurs parfois trop exigeantes en regard de la réalité des pratiques </a:t>
            </a:r>
          </a:p>
        </p:txBody>
      </p:sp>
    </p:spTree>
    <p:extLst>
      <p:ext uri="{BB962C8B-B14F-4D97-AF65-F5344CB8AC3E}">
        <p14:creationId xmlns:p14="http://schemas.microsoft.com/office/powerpoint/2010/main" val="42928883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61520" y="2988696"/>
            <a:ext cx="8229600" cy="1143000"/>
          </a:xfrm>
        </p:spPr>
        <p:txBody>
          <a:bodyPr/>
          <a:lstStyle/>
          <a:p>
            <a:r>
              <a:rPr lang="fr-FR" dirty="0" smtClean="0">
                <a:solidFill>
                  <a:srgbClr val="660066"/>
                </a:solidFill>
              </a:rPr>
              <a:t>I.1 L’ingénieur dans l’Antiquité</a:t>
            </a:r>
            <a:endParaRPr lang="fr-FR" dirty="0">
              <a:solidFill>
                <a:srgbClr val="660066"/>
              </a:solidFill>
            </a:endParaRPr>
          </a:p>
        </p:txBody>
      </p:sp>
    </p:spTree>
    <p:extLst>
      <p:ext uri="{BB962C8B-B14F-4D97-AF65-F5344CB8AC3E}">
        <p14:creationId xmlns:p14="http://schemas.microsoft.com/office/powerpoint/2010/main" val="76714630"/>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dirty="0">
                <a:solidFill>
                  <a:srgbClr val="660066"/>
                </a:solidFill>
              </a:rPr>
              <a:t>Codes holistes</a:t>
            </a:r>
          </a:p>
        </p:txBody>
      </p:sp>
      <p:sp>
        <p:nvSpPr>
          <p:cNvPr id="3" name="Espace réservé du contenu 2"/>
          <p:cNvSpPr>
            <a:spLocks noGrp="1"/>
          </p:cNvSpPr>
          <p:nvPr>
            <p:ph idx="1"/>
          </p:nvPr>
        </p:nvSpPr>
        <p:spPr/>
        <p:txBody>
          <a:bodyPr>
            <a:normAutofit fontScale="92500" lnSpcReduction="10000"/>
          </a:bodyPr>
          <a:lstStyle/>
          <a:p>
            <a:r>
              <a:rPr lang="fr-FR" b="1" dirty="0">
                <a:solidFill>
                  <a:schemeClr val="accent4">
                    <a:lumMod val="75000"/>
                  </a:schemeClr>
                </a:solidFill>
                <a:sym typeface="Wingdings"/>
              </a:rPr>
              <a:t>Fondements</a:t>
            </a:r>
            <a:r>
              <a:rPr lang="fr-FR" dirty="0">
                <a:solidFill>
                  <a:schemeClr val="accent4">
                    <a:lumMod val="75000"/>
                  </a:schemeClr>
                </a:solidFill>
                <a:sym typeface="Wingdings"/>
              </a:rPr>
              <a:t> : prise en compte des intérêts des parties prenantes (actionnaires, clients)</a:t>
            </a:r>
            <a:endParaRPr lang="fr-FR" dirty="0">
              <a:solidFill>
                <a:schemeClr val="accent4">
                  <a:lumMod val="75000"/>
                </a:schemeClr>
              </a:solidFill>
            </a:endParaRPr>
          </a:p>
          <a:p>
            <a:r>
              <a:rPr lang="fr-FR" b="1" dirty="0">
                <a:solidFill>
                  <a:schemeClr val="accent4">
                    <a:lumMod val="75000"/>
                  </a:schemeClr>
                </a:solidFill>
                <a:sym typeface="Wingdings"/>
              </a:rPr>
              <a:t>Elaboration</a:t>
            </a:r>
            <a:r>
              <a:rPr lang="fr-FR" dirty="0">
                <a:solidFill>
                  <a:schemeClr val="accent4">
                    <a:lumMod val="75000"/>
                  </a:schemeClr>
                </a:solidFill>
                <a:sym typeface="Wingdings"/>
              </a:rPr>
              <a:t> : audit du système d’interaction et des intérêts engagés</a:t>
            </a:r>
            <a:endParaRPr lang="fr-FR" dirty="0">
              <a:solidFill>
                <a:schemeClr val="accent4">
                  <a:lumMod val="75000"/>
                </a:schemeClr>
              </a:solidFill>
            </a:endParaRPr>
          </a:p>
          <a:p>
            <a:r>
              <a:rPr lang="fr-FR" b="1" dirty="0">
                <a:solidFill>
                  <a:schemeClr val="accent4">
                    <a:lumMod val="75000"/>
                  </a:schemeClr>
                </a:solidFill>
                <a:sym typeface="Wingdings"/>
              </a:rPr>
              <a:t>Légitimation</a:t>
            </a:r>
            <a:r>
              <a:rPr lang="fr-FR" dirty="0">
                <a:solidFill>
                  <a:schemeClr val="accent4">
                    <a:lumMod val="75000"/>
                  </a:schemeClr>
                </a:solidFill>
                <a:sym typeface="Wingdings"/>
              </a:rPr>
              <a:t> : reconnaissance des intérêts d’autrui</a:t>
            </a:r>
          </a:p>
          <a:p>
            <a:r>
              <a:rPr lang="fr-FR" b="1" dirty="0">
                <a:solidFill>
                  <a:schemeClr val="accent4">
                    <a:lumMod val="75000"/>
                  </a:schemeClr>
                </a:solidFill>
                <a:sym typeface="Wingdings"/>
              </a:rPr>
              <a:t>Incitations</a:t>
            </a:r>
            <a:r>
              <a:rPr lang="fr-FR" dirty="0">
                <a:solidFill>
                  <a:schemeClr val="accent4">
                    <a:lumMod val="75000"/>
                  </a:schemeClr>
                </a:solidFill>
                <a:sym typeface="Wingdings"/>
              </a:rPr>
              <a:t> : juridisme, communication interne</a:t>
            </a:r>
          </a:p>
          <a:p>
            <a:r>
              <a:rPr lang="fr-FR" b="1" dirty="0">
                <a:solidFill>
                  <a:schemeClr val="accent4">
                    <a:lumMod val="75000"/>
                  </a:schemeClr>
                </a:solidFill>
                <a:sym typeface="Wingdings"/>
              </a:rPr>
              <a:t>Logique</a:t>
            </a:r>
            <a:r>
              <a:rPr lang="fr-FR" dirty="0">
                <a:solidFill>
                  <a:schemeClr val="accent4">
                    <a:lumMod val="75000"/>
                  </a:schemeClr>
                </a:solidFill>
                <a:sym typeface="Wingdings"/>
              </a:rPr>
              <a:t> : logique d’obéissance</a:t>
            </a:r>
          </a:p>
          <a:p>
            <a:r>
              <a:rPr lang="fr-FR" b="1" dirty="0">
                <a:solidFill>
                  <a:schemeClr val="accent4">
                    <a:lumMod val="75000"/>
                  </a:schemeClr>
                </a:solidFill>
                <a:sym typeface="Wingdings"/>
              </a:rPr>
              <a:t>Sources de motivation</a:t>
            </a:r>
            <a:r>
              <a:rPr lang="fr-FR" dirty="0">
                <a:solidFill>
                  <a:schemeClr val="accent4">
                    <a:lumMod val="75000"/>
                  </a:schemeClr>
                </a:solidFill>
                <a:sym typeface="Wingdings"/>
              </a:rPr>
              <a:t> : logique disciplinaire</a:t>
            </a:r>
          </a:p>
          <a:p>
            <a:pPr marL="0" indent="0">
              <a:buNone/>
            </a:pPr>
            <a:endParaRPr lang="fr-FR" dirty="0"/>
          </a:p>
        </p:txBody>
      </p:sp>
    </p:spTree>
    <p:extLst>
      <p:ext uri="{BB962C8B-B14F-4D97-AF65-F5344CB8AC3E}">
        <p14:creationId xmlns:p14="http://schemas.microsoft.com/office/powerpoint/2010/main" val="27628384"/>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dirty="0" smtClean="0">
                <a:solidFill>
                  <a:srgbClr val="660066"/>
                </a:solidFill>
              </a:rPr>
              <a:t>Codes holistes (suite)</a:t>
            </a:r>
            <a:endParaRPr lang="fr-FR" sz="3200" dirty="0">
              <a:solidFill>
                <a:srgbClr val="660066"/>
              </a:solidFill>
            </a:endParaRPr>
          </a:p>
        </p:txBody>
      </p:sp>
      <p:sp>
        <p:nvSpPr>
          <p:cNvPr id="3" name="Espace réservé du contenu 2"/>
          <p:cNvSpPr>
            <a:spLocks noGrp="1"/>
          </p:cNvSpPr>
          <p:nvPr>
            <p:ph idx="1"/>
          </p:nvPr>
        </p:nvSpPr>
        <p:spPr/>
        <p:txBody>
          <a:bodyPr>
            <a:normAutofit fontScale="85000" lnSpcReduction="20000"/>
          </a:bodyPr>
          <a:lstStyle/>
          <a:p>
            <a:r>
              <a:rPr lang="fr-FR" b="1" dirty="0">
                <a:solidFill>
                  <a:schemeClr val="accent4">
                    <a:lumMod val="75000"/>
                  </a:schemeClr>
                </a:solidFill>
              </a:rPr>
              <a:t>Contrôle</a:t>
            </a:r>
            <a:r>
              <a:rPr lang="fr-FR" dirty="0">
                <a:solidFill>
                  <a:schemeClr val="accent4">
                    <a:lumMod val="75000"/>
                  </a:schemeClr>
                </a:solidFill>
              </a:rPr>
              <a:t> : contrôle bureaucratique interne ou externe</a:t>
            </a:r>
          </a:p>
          <a:p>
            <a:r>
              <a:rPr lang="fr-FR" b="1" dirty="0">
                <a:solidFill>
                  <a:schemeClr val="accent4">
                    <a:lumMod val="75000"/>
                  </a:schemeClr>
                </a:solidFill>
              </a:rPr>
              <a:t>Diffusion</a:t>
            </a:r>
            <a:r>
              <a:rPr lang="fr-FR" dirty="0">
                <a:solidFill>
                  <a:schemeClr val="accent4">
                    <a:lumMod val="75000"/>
                  </a:schemeClr>
                </a:solidFill>
              </a:rPr>
              <a:t> : parties prenantes</a:t>
            </a:r>
          </a:p>
          <a:p>
            <a:r>
              <a:rPr lang="fr-FR" b="1" dirty="0">
                <a:solidFill>
                  <a:schemeClr val="accent4">
                    <a:lumMod val="75000"/>
                  </a:schemeClr>
                </a:solidFill>
              </a:rPr>
              <a:t>Exemples</a:t>
            </a:r>
            <a:r>
              <a:rPr lang="fr-FR" dirty="0">
                <a:solidFill>
                  <a:schemeClr val="accent4">
                    <a:lumMod val="75000"/>
                  </a:schemeClr>
                </a:solidFill>
              </a:rPr>
              <a:t> : modèle à dominante américaine… Filiales d’entreprises américaines en France (HP, IBM) ou entreprises françaises (Elf, Framatome, Lagardère)</a:t>
            </a:r>
          </a:p>
          <a:p>
            <a:r>
              <a:rPr lang="fr-FR" b="1" dirty="0">
                <a:solidFill>
                  <a:schemeClr val="accent4">
                    <a:lumMod val="75000"/>
                  </a:schemeClr>
                </a:solidFill>
              </a:rPr>
              <a:t>Forces</a:t>
            </a:r>
            <a:r>
              <a:rPr lang="fr-FR" dirty="0">
                <a:solidFill>
                  <a:schemeClr val="accent4">
                    <a:lumMod val="75000"/>
                  </a:schemeClr>
                </a:solidFill>
              </a:rPr>
              <a:t> : système ouvert qui insiste sur la liberté de l’individu</a:t>
            </a:r>
          </a:p>
          <a:p>
            <a:r>
              <a:rPr lang="fr-FR" b="1" dirty="0">
                <a:solidFill>
                  <a:schemeClr val="accent4">
                    <a:lumMod val="75000"/>
                  </a:schemeClr>
                </a:solidFill>
              </a:rPr>
              <a:t>Faiblesses</a:t>
            </a:r>
            <a:r>
              <a:rPr lang="fr-FR" dirty="0">
                <a:solidFill>
                  <a:schemeClr val="accent4">
                    <a:lumMod val="75000"/>
                  </a:schemeClr>
                </a:solidFill>
              </a:rPr>
              <a:t> : absence de références à un système de valeurs, ce qui pose la question de la légitimité des intérêts des parties prenantes (au nom de quoi les intérêts des actionnaires devraient-ils être préférés à ceux des clients ou des employés ?)</a:t>
            </a:r>
          </a:p>
          <a:p>
            <a:pPr marL="0" indent="0">
              <a:buNone/>
            </a:pPr>
            <a:endParaRPr lang="fr-FR" dirty="0"/>
          </a:p>
        </p:txBody>
      </p:sp>
    </p:spTree>
    <p:extLst>
      <p:ext uri="{BB962C8B-B14F-4D97-AF65-F5344CB8AC3E}">
        <p14:creationId xmlns:p14="http://schemas.microsoft.com/office/powerpoint/2010/main" val="2744751748"/>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marL="0" indent="0" algn="r">
              <a:buNone/>
            </a:pPr>
            <a:endParaRPr lang="fr-FR" dirty="0" smtClean="0">
              <a:solidFill>
                <a:srgbClr val="660066"/>
              </a:solidFill>
            </a:endParaRPr>
          </a:p>
          <a:p>
            <a:pPr marL="0" indent="0" algn="r">
              <a:buNone/>
            </a:pPr>
            <a:endParaRPr lang="fr-FR" dirty="0">
              <a:solidFill>
                <a:srgbClr val="660066"/>
              </a:solidFill>
            </a:endParaRPr>
          </a:p>
          <a:p>
            <a:pPr marL="0" indent="0" algn="r">
              <a:buNone/>
            </a:pPr>
            <a:endParaRPr lang="fr-FR" dirty="0" smtClean="0">
              <a:solidFill>
                <a:srgbClr val="660066"/>
              </a:solidFill>
            </a:endParaRPr>
          </a:p>
          <a:p>
            <a:pPr marL="0" indent="0" algn="r">
              <a:buNone/>
            </a:pPr>
            <a:r>
              <a:rPr lang="fr-FR" sz="4000" dirty="0" smtClean="0">
                <a:solidFill>
                  <a:srgbClr val="660066"/>
                </a:solidFill>
              </a:rPr>
              <a:t>Conclusion</a:t>
            </a:r>
            <a:endParaRPr lang="fr-FR" sz="4000" dirty="0">
              <a:solidFill>
                <a:srgbClr val="660066"/>
              </a:solidFill>
            </a:endParaRPr>
          </a:p>
        </p:txBody>
      </p:sp>
    </p:spTree>
    <p:extLst>
      <p:ext uri="{BB962C8B-B14F-4D97-AF65-F5344CB8AC3E}">
        <p14:creationId xmlns:p14="http://schemas.microsoft.com/office/powerpoint/2010/main" val="1767954388"/>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Autofit/>
          </a:bodyPr>
          <a:lstStyle/>
          <a:p>
            <a:r>
              <a:rPr lang="fr-FR" sz="3600" dirty="0">
                <a:solidFill>
                  <a:srgbClr val="660066"/>
                </a:solidFill>
              </a:rPr>
              <a:t>Les faiblesses et les soupçons de la codification éthique</a:t>
            </a:r>
          </a:p>
        </p:txBody>
      </p:sp>
      <p:sp>
        <p:nvSpPr>
          <p:cNvPr id="3" name="Espace réservé du contenu 2"/>
          <p:cNvSpPr>
            <a:spLocks noGrp="1"/>
          </p:cNvSpPr>
          <p:nvPr>
            <p:ph idx="1"/>
          </p:nvPr>
        </p:nvSpPr>
        <p:spPr/>
        <p:txBody>
          <a:bodyPr/>
          <a:lstStyle/>
          <a:p>
            <a:pPr marL="0" indent="0">
              <a:buNone/>
            </a:pPr>
            <a:r>
              <a:rPr lang="fr-FR" b="1" dirty="0">
                <a:solidFill>
                  <a:schemeClr val="accent4">
                    <a:lumMod val="75000"/>
                  </a:schemeClr>
                </a:solidFill>
              </a:rPr>
              <a:t>Difficultés de rédaction :</a:t>
            </a:r>
          </a:p>
          <a:p>
            <a:r>
              <a:rPr lang="fr-FR" dirty="0">
                <a:solidFill>
                  <a:schemeClr val="accent4">
                    <a:lumMod val="75000"/>
                  </a:schemeClr>
                </a:solidFill>
              </a:rPr>
              <a:t>Les codes sont imprécis et vides de sens ;</a:t>
            </a:r>
          </a:p>
          <a:p>
            <a:r>
              <a:rPr lang="fr-FR" dirty="0">
                <a:solidFill>
                  <a:schemeClr val="accent4">
                    <a:lumMod val="75000"/>
                  </a:schemeClr>
                </a:solidFill>
              </a:rPr>
              <a:t>Les codes sont l’expression d’un vague idéalisme sans application pratique :</a:t>
            </a:r>
          </a:p>
          <a:p>
            <a:r>
              <a:rPr lang="fr-FR" dirty="0">
                <a:solidFill>
                  <a:schemeClr val="accent4">
                    <a:lumMod val="75000"/>
                  </a:schemeClr>
                </a:solidFill>
              </a:rPr>
              <a:t>Les vertus ne peuvent être légiférés ;</a:t>
            </a:r>
          </a:p>
          <a:p>
            <a:r>
              <a:rPr lang="fr-FR" dirty="0">
                <a:solidFill>
                  <a:schemeClr val="accent4">
                    <a:lumMod val="75000"/>
                  </a:schemeClr>
                </a:solidFill>
              </a:rPr>
              <a:t>Les codes peuvent être psychologiquement malsains (idéal d’un contrôle total du salarié)</a:t>
            </a:r>
            <a:r>
              <a:rPr lang="fr-FR" dirty="0"/>
              <a:t>.</a:t>
            </a:r>
          </a:p>
          <a:p>
            <a:pPr marL="0" indent="0">
              <a:buNone/>
            </a:pPr>
            <a:endParaRPr lang="fr-FR" dirty="0"/>
          </a:p>
        </p:txBody>
      </p:sp>
    </p:spTree>
    <p:extLst>
      <p:ext uri="{BB962C8B-B14F-4D97-AF65-F5344CB8AC3E}">
        <p14:creationId xmlns:p14="http://schemas.microsoft.com/office/powerpoint/2010/main" val="4205447762"/>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84348"/>
            <a:ext cx="8229600" cy="5941815"/>
          </a:xfrm>
        </p:spPr>
        <p:txBody>
          <a:bodyPr>
            <a:normAutofit fontScale="92500" lnSpcReduction="10000"/>
          </a:bodyPr>
          <a:lstStyle/>
          <a:p>
            <a:pPr marL="0" indent="0">
              <a:buNone/>
            </a:pPr>
            <a:r>
              <a:rPr lang="fr-FR" b="1" dirty="0">
                <a:solidFill>
                  <a:schemeClr val="accent4">
                    <a:lumMod val="75000"/>
                  </a:schemeClr>
                </a:solidFill>
              </a:rPr>
              <a:t>Motivations douteuses :</a:t>
            </a:r>
          </a:p>
          <a:p>
            <a:r>
              <a:rPr lang="fr-FR" dirty="0">
                <a:solidFill>
                  <a:schemeClr val="accent4">
                    <a:lumMod val="75000"/>
                  </a:schemeClr>
                </a:solidFill>
              </a:rPr>
              <a:t>Les codes ne répondent pas à une attente réelle dans l’entreprise mais sont élaborés en vue d’améliorer son image extérieure ;</a:t>
            </a:r>
          </a:p>
          <a:p>
            <a:r>
              <a:rPr lang="fr-FR" dirty="0">
                <a:solidFill>
                  <a:schemeClr val="accent4">
                    <a:lumMod val="75000"/>
                  </a:schemeClr>
                </a:solidFill>
              </a:rPr>
              <a:t>Les codes constituent une mesure de sécurité névrotique pour simplifier la décision personnelle ;</a:t>
            </a:r>
          </a:p>
          <a:p>
            <a:r>
              <a:rPr lang="fr-FR" dirty="0">
                <a:solidFill>
                  <a:schemeClr val="accent4">
                    <a:lumMod val="75000"/>
                  </a:schemeClr>
                </a:solidFill>
              </a:rPr>
              <a:t>Les codes constituent une arme concurrentielle pour les entreprises inefficaces ;</a:t>
            </a:r>
          </a:p>
          <a:p>
            <a:r>
              <a:rPr lang="fr-FR" dirty="0">
                <a:solidFill>
                  <a:schemeClr val="accent4">
                    <a:lumMod val="75000"/>
                  </a:schemeClr>
                </a:solidFill>
              </a:rPr>
              <a:t>L’élaboration d’un code crée une attitude de suspicion de la part du public qui considère qu’avant sa rédaction l’entreprise n’était pas morale</a:t>
            </a:r>
          </a:p>
          <a:p>
            <a:pPr marL="0" indent="0">
              <a:buNone/>
            </a:pPr>
            <a:endParaRPr lang="fr-FR" dirty="0"/>
          </a:p>
        </p:txBody>
      </p:sp>
    </p:spTree>
    <p:extLst>
      <p:ext uri="{BB962C8B-B14F-4D97-AF65-F5344CB8AC3E}">
        <p14:creationId xmlns:p14="http://schemas.microsoft.com/office/powerpoint/2010/main" val="3732297507"/>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675944"/>
            <a:ext cx="8229600" cy="5450220"/>
          </a:xfrm>
        </p:spPr>
        <p:txBody>
          <a:bodyPr>
            <a:normAutofit/>
          </a:bodyPr>
          <a:lstStyle/>
          <a:p>
            <a:pPr marL="0" indent="0">
              <a:buNone/>
            </a:pPr>
            <a:r>
              <a:rPr lang="fr-FR" b="1" dirty="0">
                <a:solidFill>
                  <a:srgbClr val="604A7B"/>
                </a:solidFill>
              </a:rPr>
              <a:t>Difficultés de l’application :</a:t>
            </a:r>
          </a:p>
          <a:p>
            <a:r>
              <a:rPr lang="fr-FR" dirty="0">
                <a:solidFill>
                  <a:srgbClr val="604A7B"/>
                </a:solidFill>
              </a:rPr>
              <a:t>Il est douteux que les opposants à l’éthique soient convertis par la seule lecture d’un code ;</a:t>
            </a:r>
          </a:p>
          <a:p>
            <a:r>
              <a:rPr lang="fr-FR" dirty="0">
                <a:solidFill>
                  <a:srgbClr val="604A7B"/>
                </a:solidFill>
              </a:rPr>
              <a:t>Les codes ne peuvent réduire la violence des entreprises dans des situations de concurrence rude ;</a:t>
            </a:r>
          </a:p>
          <a:p>
            <a:r>
              <a:rPr lang="fr-FR" dirty="0">
                <a:solidFill>
                  <a:srgbClr val="604A7B"/>
                </a:solidFill>
              </a:rPr>
              <a:t>Un code éthique est par essence incontrôlable.</a:t>
            </a:r>
          </a:p>
          <a:p>
            <a:endParaRPr lang="fr-FR" dirty="0"/>
          </a:p>
        </p:txBody>
      </p:sp>
    </p:spTree>
    <p:extLst>
      <p:ext uri="{BB962C8B-B14F-4D97-AF65-F5344CB8AC3E}">
        <p14:creationId xmlns:p14="http://schemas.microsoft.com/office/powerpoint/2010/main" val="1407387333"/>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a:solidFill>
                  <a:srgbClr val="660066"/>
                </a:solidFill>
              </a:rPr>
              <a:t>Une ambiguïté fondamentale des codes d’éthique professionnelle</a:t>
            </a:r>
          </a:p>
        </p:txBody>
      </p:sp>
      <p:sp>
        <p:nvSpPr>
          <p:cNvPr id="3" name="Espace réservé du contenu 2"/>
          <p:cNvSpPr>
            <a:spLocks noGrp="1"/>
          </p:cNvSpPr>
          <p:nvPr>
            <p:ph idx="1"/>
          </p:nvPr>
        </p:nvSpPr>
        <p:spPr/>
        <p:txBody>
          <a:bodyPr/>
          <a:lstStyle/>
          <a:p>
            <a:r>
              <a:rPr lang="fr-FR" b="1" dirty="0">
                <a:solidFill>
                  <a:srgbClr val="604A7B"/>
                </a:solidFill>
              </a:rPr>
              <a:t>Les codes d’éthique professionnelle sont des systèmes normatifs ambigus dans lesquels s’affiche très souvent </a:t>
            </a:r>
          </a:p>
          <a:p>
            <a:pPr marL="457200" indent="-457200"/>
            <a:r>
              <a:rPr lang="fr-FR" b="1" dirty="0">
                <a:solidFill>
                  <a:srgbClr val="604A7B"/>
                </a:solidFill>
              </a:rPr>
              <a:t>une contradiction entre l’exercice de la responsabilité individuelle (autonomie du sujet) et </a:t>
            </a:r>
          </a:p>
          <a:p>
            <a:pPr marL="457200" indent="-457200"/>
            <a:r>
              <a:rPr lang="fr-FR" b="1" dirty="0">
                <a:solidFill>
                  <a:srgbClr val="604A7B"/>
                </a:solidFill>
              </a:rPr>
              <a:t>la nécessaire loyauté envers une entreprise ou une communauté professionnelle.</a:t>
            </a:r>
          </a:p>
          <a:p>
            <a:pPr marL="0" indent="0">
              <a:buNone/>
            </a:pPr>
            <a:endParaRPr lang="fr-FR" dirty="0"/>
          </a:p>
        </p:txBody>
      </p:sp>
    </p:spTree>
    <p:extLst>
      <p:ext uri="{BB962C8B-B14F-4D97-AF65-F5344CB8AC3E}">
        <p14:creationId xmlns:p14="http://schemas.microsoft.com/office/powerpoint/2010/main" val="483246972"/>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8358"/>
            <a:ext cx="8229600" cy="667585"/>
          </a:xfrm>
        </p:spPr>
        <p:txBody>
          <a:bodyPr>
            <a:normAutofit/>
          </a:bodyPr>
          <a:lstStyle/>
          <a:p>
            <a:r>
              <a:rPr lang="fr-FR" sz="2800" dirty="0" smtClean="0">
                <a:solidFill>
                  <a:srgbClr val="660066"/>
                </a:solidFill>
              </a:rPr>
              <a:t>Sujet de réflexion personnelle ….</a:t>
            </a:r>
            <a:endParaRPr lang="fr-FR" sz="2800" dirty="0">
              <a:solidFill>
                <a:srgbClr val="660066"/>
              </a:solidFill>
            </a:endParaRPr>
          </a:p>
        </p:txBody>
      </p:sp>
      <p:sp>
        <p:nvSpPr>
          <p:cNvPr id="3" name="Espace réservé du contenu 2"/>
          <p:cNvSpPr>
            <a:spLocks noGrp="1"/>
          </p:cNvSpPr>
          <p:nvPr>
            <p:ph idx="1"/>
          </p:nvPr>
        </p:nvSpPr>
        <p:spPr>
          <a:xfrm>
            <a:off x="0" y="675943"/>
            <a:ext cx="9144000" cy="6182057"/>
          </a:xfrm>
        </p:spPr>
        <p:txBody>
          <a:bodyPr>
            <a:normAutofit fontScale="55000" lnSpcReduction="20000"/>
          </a:bodyPr>
          <a:lstStyle/>
          <a:p>
            <a:pPr marL="0" indent="0">
              <a:buNone/>
            </a:pPr>
            <a:r>
              <a:rPr lang="fr-FR" sz="3600" dirty="0">
                <a:solidFill>
                  <a:schemeClr val="accent4">
                    <a:lumMod val="75000"/>
                  </a:schemeClr>
                </a:solidFill>
              </a:rPr>
              <a:t>Auguste Renoir, un ingénieur expérimenté est employé par l’entreprise </a:t>
            </a:r>
            <a:r>
              <a:rPr lang="fr-FR" sz="3600" dirty="0" err="1">
                <a:solidFill>
                  <a:schemeClr val="accent4">
                    <a:lumMod val="75000"/>
                  </a:schemeClr>
                </a:solidFill>
              </a:rPr>
              <a:t>MedTech</a:t>
            </a:r>
            <a:r>
              <a:rPr lang="fr-FR" sz="3600" dirty="0">
                <a:solidFill>
                  <a:schemeClr val="accent4">
                    <a:lumMod val="75000"/>
                  </a:schemeClr>
                </a:solidFill>
              </a:rPr>
              <a:t>©, une compagnie qui fabrique des équipements médicaux. Une ligne importante de produits consiste en des respirateurs utilisés dans les hôpitaux. Un collègue d’Auguste lui demande de vérifier un de ces respirateurs conçus pour les enfants. Très vite il s’aperçoit qu’une soupape de sécurité destinée à protéger d’une éventuelle surpression pour les poumons des enfants en bas âge a été mal placée, de sorte que, dans certaines circonstances, certains enfants peuvent se retrouver en danger. Corriger l’erreur n’est pas difficile puisqu’il suffit de remplacer la soupape de sécurité. Dans les circonstances semblables dans le passé, Auguste avait déjà réglé des problèmes similaires. Il informe le directeur approprié du problème en question et suppose qu’il sera pris en compte</a:t>
            </a:r>
            <a:r>
              <a:rPr lang="fr-FR" sz="3600" dirty="0" smtClean="0">
                <a:solidFill>
                  <a:schemeClr val="accent4">
                    <a:lumMod val="75000"/>
                  </a:schemeClr>
                </a:solidFill>
              </a:rPr>
              <a:t>.</a:t>
            </a:r>
          </a:p>
          <a:p>
            <a:pPr marL="0" indent="0">
              <a:buNone/>
            </a:pPr>
            <a:endParaRPr lang="fr-FR" sz="3600" dirty="0">
              <a:solidFill>
                <a:schemeClr val="accent4">
                  <a:lumMod val="75000"/>
                </a:schemeClr>
              </a:solidFill>
            </a:endParaRPr>
          </a:p>
          <a:p>
            <a:pPr marL="0" indent="0">
              <a:buNone/>
            </a:pPr>
            <a:r>
              <a:rPr lang="fr-FR" sz="3600" dirty="0">
                <a:solidFill>
                  <a:schemeClr val="accent4">
                    <a:lumMod val="75000"/>
                  </a:schemeClr>
                </a:solidFill>
              </a:rPr>
              <a:t>Un mois plus tard (Auguste n’a pas été directement impliqué dans ce dispositif particulier) il apprend que rien n’a été fait. Des centaines de ces dispositifs sont déjà en service, et Auguste s’inquiète de la probabilité croissante d’un événement tragique. Il va de nouveau voir le directeur et l’invite de nouveau à prendre une mesure appropriée. Voyant que le directeur élude la question, Auguste l’informe que si des mesures promptes ne sont pas prises pour corriger le problème il devra en informer un organisme extérieur de normalisation. La réponse de </a:t>
            </a:r>
            <a:r>
              <a:rPr lang="fr-FR" sz="3600" dirty="0" err="1">
                <a:solidFill>
                  <a:schemeClr val="accent4">
                    <a:lumMod val="75000"/>
                  </a:schemeClr>
                </a:solidFill>
              </a:rPr>
              <a:t>MedTech</a:t>
            </a:r>
            <a:r>
              <a:rPr lang="fr-FR" sz="3600" dirty="0">
                <a:solidFill>
                  <a:schemeClr val="accent4">
                    <a:lumMod val="75000"/>
                  </a:schemeClr>
                </a:solidFill>
              </a:rPr>
              <a:t>© est de licencier Auguste. Apparemment les standards de qualité du président de l’entreprise ne sont plus les mêmes que par le passé.</a:t>
            </a:r>
          </a:p>
          <a:p>
            <a:pPr marL="0" indent="0" algn="ctr">
              <a:buNone/>
            </a:pPr>
            <a:r>
              <a:rPr lang="fr-FR" sz="3600" dirty="0">
                <a:solidFill>
                  <a:schemeClr val="accent4">
                    <a:lumMod val="75000"/>
                  </a:schemeClr>
                </a:solidFill>
              </a:rPr>
              <a:t>Que doit-faire Auguste ?</a:t>
            </a:r>
          </a:p>
          <a:p>
            <a:pPr marL="0" indent="0">
              <a:buNone/>
            </a:pPr>
            <a:endParaRPr lang="fr-FR" dirty="0"/>
          </a:p>
          <a:p>
            <a:pPr marL="0" indent="0">
              <a:buNone/>
            </a:pPr>
            <a:endParaRPr lang="fr-FR" dirty="0"/>
          </a:p>
        </p:txBody>
      </p:sp>
    </p:spTree>
    <p:extLst>
      <p:ext uri="{BB962C8B-B14F-4D97-AF65-F5344CB8AC3E}">
        <p14:creationId xmlns:p14="http://schemas.microsoft.com/office/powerpoint/2010/main" val="1406530379"/>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94589"/>
            <a:ext cx="9144000" cy="6759425"/>
          </a:xfrm>
        </p:spPr>
        <p:txBody>
          <a:bodyPr>
            <a:normAutofit fontScale="55000" lnSpcReduction="20000"/>
          </a:bodyPr>
          <a:lstStyle/>
          <a:p>
            <a:pPr marL="0" indent="0">
              <a:buNone/>
            </a:pPr>
            <a:r>
              <a:rPr lang="fr-FR" sz="3600" dirty="0">
                <a:solidFill>
                  <a:schemeClr val="accent4">
                    <a:lumMod val="75000"/>
                  </a:schemeClr>
                </a:solidFill>
              </a:rPr>
              <a:t>Marie Curie est ingénieur environnement dans un grand groupe chimique Fukushima©. Elle sait qu’Albert Seveso, le responsable environnement de l’entreprise ne sera pas très content de son rapport sur le déversement de produits chimiques. Les données indiquent clairement que ce déversement est suffisamment grave pour que les autorités de régulation et l’État en soient avisés. Pour avoir plusieurs fois discuté avec lui, Marie perçoit Seveso comme quelqu’un qui pense que l’industrie est beaucoup trop soumise à des procédures de régulation et de contrôle, surtout dans le secteur de l’environnement. Dans le même temps, il se vante très souvent comme un des responsables majeurs de la bonne réputation de l’entreprise Fukushima© sur le plan environnemental dans l’industrie chimique. « Nous faisons un travail fantastique », dit-il souvent. « Et nous n’avons pas besoin de tous ces protocoles et de toutes ces normes étatiques, difficiles à lire et parfois carrément incompréhensibles. Nous nous portions déjà bien avant que les organismes de régulation deviennent totalement timbrés et nous nous en sortons encore très bien maintenant »</a:t>
            </a:r>
            <a:r>
              <a:rPr lang="fr-FR" sz="3600" dirty="0" smtClean="0">
                <a:solidFill>
                  <a:schemeClr val="accent4">
                    <a:lumMod val="75000"/>
                  </a:schemeClr>
                </a:solidFill>
              </a:rPr>
              <a:t>.</a:t>
            </a:r>
          </a:p>
          <a:p>
            <a:pPr marL="0" indent="0">
              <a:buNone/>
            </a:pPr>
            <a:endParaRPr lang="fr-FR" sz="3600" dirty="0">
              <a:solidFill>
                <a:schemeClr val="accent4">
                  <a:lumMod val="75000"/>
                </a:schemeClr>
              </a:solidFill>
            </a:endParaRPr>
          </a:p>
          <a:p>
            <a:pPr marL="0" indent="0">
              <a:buNone/>
            </a:pPr>
            <a:r>
              <a:rPr lang="fr-FR" sz="3600" dirty="0">
                <a:solidFill>
                  <a:schemeClr val="accent4">
                    <a:lumMod val="75000"/>
                  </a:schemeClr>
                </a:solidFill>
              </a:rPr>
              <a:t>Marie Curie présente son rapport à Seveso. Celui-ci perd tout sang-froid. « C’est ridicule ! Nous n’allons pas envoyer un truc pareil au Ministère. Quelques dizaines de litres de dioxine ne justifient pas que l’on passe des heures à remplir leurs fichus formulaires ! Je n’arrive pas à croire que vous me proposiez un tel rapport. Retournez au boulot et faites moi un autre rapport et retravaillez vos données de telle sorte qu’elles collent. Je ne veux plus jamais voir un torchon comme celui-ci ! ».</a:t>
            </a:r>
          </a:p>
          <a:p>
            <a:pPr marL="0" indent="0">
              <a:buNone/>
            </a:pPr>
            <a:endParaRPr lang="fr-FR" sz="3600" smtClean="0">
              <a:solidFill>
                <a:schemeClr val="accent4">
                  <a:lumMod val="75000"/>
                </a:schemeClr>
              </a:solidFill>
            </a:endParaRPr>
          </a:p>
          <a:p>
            <a:pPr marL="0" indent="0" algn="ctr">
              <a:buNone/>
            </a:pPr>
            <a:r>
              <a:rPr lang="fr-FR" sz="3600" smtClean="0">
                <a:solidFill>
                  <a:schemeClr val="accent4">
                    <a:lumMod val="75000"/>
                  </a:schemeClr>
                </a:solidFill>
              </a:rPr>
              <a:t>Que </a:t>
            </a:r>
            <a:r>
              <a:rPr lang="fr-FR" sz="3600" dirty="0">
                <a:solidFill>
                  <a:schemeClr val="accent4">
                    <a:lumMod val="75000"/>
                  </a:schemeClr>
                </a:solidFill>
              </a:rPr>
              <a:t>doit faire Marie Curie ?</a:t>
            </a:r>
          </a:p>
          <a:p>
            <a:pPr marL="0" indent="0">
              <a:buNone/>
            </a:pPr>
            <a:r>
              <a:rPr lang="fr-FR" sz="3600" dirty="0">
                <a:solidFill>
                  <a:schemeClr val="accent4">
                    <a:lumMod val="75000"/>
                  </a:schemeClr>
                </a:solidFill>
              </a:rPr>
              <a:t> </a:t>
            </a:r>
          </a:p>
          <a:p>
            <a:pPr marL="0" indent="0">
              <a:buNone/>
            </a:pPr>
            <a:endParaRPr lang="fr-FR" dirty="0"/>
          </a:p>
        </p:txBody>
      </p:sp>
    </p:spTree>
    <p:extLst>
      <p:ext uri="{BB962C8B-B14F-4D97-AF65-F5344CB8AC3E}">
        <p14:creationId xmlns:p14="http://schemas.microsoft.com/office/powerpoint/2010/main" val="34836629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45784" y="639398"/>
            <a:ext cx="4460010" cy="5615115"/>
          </a:xfrm>
        </p:spPr>
        <p:txBody>
          <a:bodyPr>
            <a:normAutofit fontScale="55000" lnSpcReduction="20000"/>
          </a:bodyPr>
          <a:lstStyle/>
          <a:p>
            <a:pPr marL="0" indent="0">
              <a:buNone/>
            </a:pPr>
            <a:r>
              <a:rPr lang="fr-FR" sz="3800" dirty="0" smtClean="0">
                <a:solidFill>
                  <a:schemeClr val="accent4">
                    <a:lumMod val="75000"/>
                  </a:schemeClr>
                </a:solidFill>
              </a:rPr>
              <a:t>Dans l’Antiquité le terme d’ingénieur n’existe pas.</a:t>
            </a:r>
          </a:p>
          <a:p>
            <a:endParaRPr lang="fr-FR" sz="3800" dirty="0" smtClean="0">
              <a:solidFill>
                <a:schemeClr val="accent4">
                  <a:lumMod val="75000"/>
                </a:schemeClr>
              </a:solidFill>
            </a:endParaRPr>
          </a:p>
          <a:p>
            <a:pPr marL="0" indent="0">
              <a:buNone/>
            </a:pPr>
            <a:r>
              <a:rPr lang="fr-FR" sz="3800" dirty="0" smtClean="0">
                <a:solidFill>
                  <a:schemeClr val="accent4">
                    <a:lumMod val="75000"/>
                  </a:schemeClr>
                </a:solidFill>
              </a:rPr>
              <a:t>La majorité des technologies existantes sont créées par des travailleurs anonymes ou des artisans.</a:t>
            </a:r>
          </a:p>
          <a:p>
            <a:endParaRPr lang="fr-FR" sz="3800" dirty="0" smtClean="0">
              <a:solidFill>
                <a:schemeClr val="accent4">
                  <a:lumMod val="75000"/>
                </a:schemeClr>
              </a:solidFill>
            </a:endParaRPr>
          </a:p>
          <a:p>
            <a:pPr marL="0" indent="0">
              <a:buNone/>
            </a:pPr>
            <a:r>
              <a:rPr lang="fr-FR" sz="3800" dirty="0" smtClean="0">
                <a:solidFill>
                  <a:schemeClr val="accent4">
                    <a:lumMod val="75000"/>
                  </a:schemeClr>
                </a:solidFill>
              </a:rPr>
              <a:t>Certaines contributions sont cependant également le fait de ce que nous appellerions aujourd’hui des ingénieurs.</a:t>
            </a:r>
          </a:p>
          <a:p>
            <a:endParaRPr lang="fr-FR" sz="3800" dirty="0" smtClean="0">
              <a:solidFill>
                <a:schemeClr val="accent4">
                  <a:lumMod val="75000"/>
                </a:schemeClr>
              </a:solidFill>
            </a:endParaRPr>
          </a:p>
          <a:p>
            <a:pPr marL="0" indent="0">
              <a:buNone/>
            </a:pPr>
            <a:r>
              <a:rPr lang="fr-FR" sz="3800" dirty="0" smtClean="0">
                <a:solidFill>
                  <a:schemeClr val="accent4">
                    <a:lumMod val="75000"/>
                  </a:schemeClr>
                </a:solidFill>
              </a:rPr>
              <a:t>Certains de ces ingénieurs ont laissé derrière eux des traces de réalisations impressionnantes mais on ne sait que peu de choses sur leur identité, sur leur formation ou sur leur mode de travail.</a:t>
            </a:r>
          </a:p>
          <a:p>
            <a:pPr marL="0" indent="0">
              <a:buNone/>
            </a:pPr>
            <a:endParaRPr lang="fr-FR" dirty="0"/>
          </a:p>
        </p:txBody>
      </p:sp>
      <p:pic>
        <p:nvPicPr>
          <p:cNvPr id="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559140" y="925279"/>
            <a:ext cx="3168352" cy="4224469"/>
          </a:xfrm>
          <a:prstGeom prst="rect">
            <a:avLst/>
          </a:prstGeom>
          <a:noFill/>
          <a:ln w="9525">
            <a:noFill/>
            <a:miter lim="800000"/>
            <a:headEnd/>
            <a:tailEnd/>
          </a:ln>
          <a:effectLst>
            <a:outerShdw blurRad="44450" dist="27940" dir="5400000" algn="ctr">
              <a:srgbClr val="000000">
                <a:alpha val="32000"/>
              </a:srgbClr>
            </a:outerShdw>
          </a:effectLst>
        </p:spPr>
      </p:pic>
    </p:spTree>
    <p:extLst>
      <p:ext uri="{BB962C8B-B14F-4D97-AF65-F5344CB8AC3E}">
        <p14:creationId xmlns:p14="http://schemas.microsoft.com/office/powerpoint/2010/main" val="3022942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0"/>
            <a:ext cx="8229600" cy="1143000"/>
          </a:xfrm>
        </p:spPr>
        <p:txBody>
          <a:bodyPr>
            <a:normAutofit/>
          </a:bodyPr>
          <a:lstStyle/>
          <a:p>
            <a:r>
              <a:rPr lang="fr-FR" sz="2800" dirty="0" smtClean="0">
                <a:solidFill>
                  <a:srgbClr val="660066"/>
                </a:solidFill>
              </a:rPr>
              <a:t>Imhotep (</a:t>
            </a:r>
            <a:r>
              <a:rPr lang="fr-FR" sz="2800" dirty="0" smtClean="0">
                <a:solidFill>
                  <a:srgbClr val="660066"/>
                </a:solidFill>
                <a:latin typeface="Symbol" pitchFamily="18" charset="2"/>
              </a:rPr>
              <a:t>» </a:t>
            </a:r>
            <a:r>
              <a:rPr lang="fr-FR" sz="2800" dirty="0" smtClean="0">
                <a:solidFill>
                  <a:srgbClr val="660066"/>
                </a:solidFill>
                <a:cs typeface="Calibri" pitchFamily="34" charset="0"/>
              </a:rPr>
              <a:t>- 2750), </a:t>
            </a:r>
            <a:r>
              <a:rPr lang="fr-FR" sz="2800" dirty="0" smtClean="0">
                <a:solidFill>
                  <a:srgbClr val="660066"/>
                </a:solidFill>
              </a:rPr>
              <a:t>un « ingénieur » égyptien</a:t>
            </a:r>
            <a:endParaRPr lang="fr-FR" sz="2800" dirty="0">
              <a:solidFill>
                <a:srgbClr val="660066"/>
              </a:solidFill>
            </a:endParaRPr>
          </a:p>
        </p:txBody>
      </p:sp>
      <p:sp>
        <p:nvSpPr>
          <p:cNvPr id="3" name="Espace réservé du contenu 2"/>
          <p:cNvSpPr>
            <a:spLocks noGrp="1"/>
          </p:cNvSpPr>
          <p:nvPr>
            <p:ph idx="1"/>
          </p:nvPr>
        </p:nvSpPr>
        <p:spPr>
          <a:xfrm>
            <a:off x="71047" y="990091"/>
            <a:ext cx="5626219" cy="6223206"/>
          </a:xfrm>
        </p:spPr>
        <p:txBody>
          <a:bodyPr>
            <a:noAutofit/>
          </a:bodyPr>
          <a:lstStyle/>
          <a:p>
            <a:pPr marL="0" indent="0">
              <a:buNone/>
            </a:pPr>
            <a:r>
              <a:rPr lang="fr-FR" sz="1800" dirty="0" smtClean="0">
                <a:solidFill>
                  <a:schemeClr val="accent4">
                    <a:lumMod val="75000"/>
                  </a:schemeClr>
                </a:solidFill>
              </a:rPr>
              <a:t>La première mention connue d’un ingénieur individuel renvoie à </a:t>
            </a:r>
            <a:r>
              <a:rPr lang="fr-FR" sz="1800" i="1" dirty="0" smtClean="0">
                <a:solidFill>
                  <a:schemeClr val="accent4">
                    <a:lumMod val="75000"/>
                  </a:schemeClr>
                </a:solidFill>
              </a:rPr>
              <a:t>Imhotep</a:t>
            </a:r>
            <a:r>
              <a:rPr lang="fr-FR" sz="1800" dirty="0" smtClean="0">
                <a:solidFill>
                  <a:schemeClr val="accent4">
                    <a:lumMod val="75000"/>
                  </a:schemeClr>
                </a:solidFill>
              </a:rPr>
              <a:t>, qui fut le ministre en chef du pharaon </a:t>
            </a:r>
            <a:r>
              <a:rPr lang="fr-FR" sz="1800" dirty="0" err="1" smtClean="0">
                <a:solidFill>
                  <a:schemeClr val="accent4">
                    <a:lumMod val="75000"/>
                  </a:schemeClr>
                </a:solidFill>
              </a:rPr>
              <a:t>Zoser</a:t>
            </a:r>
            <a:r>
              <a:rPr lang="fr-FR" sz="1800" dirty="0" smtClean="0">
                <a:solidFill>
                  <a:schemeClr val="accent4">
                    <a:lumMod val="75000"/>
                  </a:schemeClr>
                </a:solidFill>
              </a:rPr>
              <a:t> (-2750).</a:t>
            </a:r>
          </a:p>
          <a:p>
            <a:pPr marL="0" indent="0">
              <a:buNone/>
            </a:pPr>
            <a:r>
              <a:rPr lang="fr-FR" sz="1800" dirty="0" smtClean="0">
                <a:solidFill>
                  <a:schemeClr val="accent4">
                    <a:lumMod val="75000"/>
                  </a:schemeClr>
                </a:solidFill>
              </a:rPr>
              <a:t>On lui attribue la construction de la première pyramide, la pyramide de </a:t>
            </a:r>
            <a:r>
              <a:rPr lang="fr-FR" sz="1800" dirty="0" err="1" smtClean="0">
                <a:solidFill>
                  <a:schemeClr val="accent4">
                    <a:lumMod val="75000"/>
                  </a:schemeClr>
                </a:solidFill>
              </a:rPr>
              <a:t>Saqquarah</a:t>
            </a:r>
            <a:r>
              <a:rPr lang="fr-FR" sz="1800" dirty="0" smtClean="0">
                <a:solidFill>
                  <a:schemeClr val="accent4">
                    <a:lumMod val="75000"/>
                  </a:schemeClr>
                </a:solidFill>
              </a:rPr>
              <a:t> : </a:t>
            </a:r>
          </a:p>
          <a:p>
            <a:pPr marL="92075" indent="0">
              <a:buNone/>
            </a:pPr>
            <a:r>
              <a:rPr lang="fr-FR" sz="1800" dirty="0" smtClean="0">
                <a:solidFill>
                  <a:schemeClr val="accent4">
                    <a:lumMod val="75000"/>
                  </a:schemeClr>
                </a:solidFill>
              </a:rPr>
              <a:t>Les égyptiens ne connaissant pas la poulie, ils utilisent des rampes et des systèmes de roulement pour déplacer de lourdes charges.</a:t>
            </a:r>
          </a:p>
          <a:p>
            <a:pPr marL="92075" indent="0">
              <a:buNone/>
            </a:pPr>
            <a:r>
              <a:rPr lang="fr-FR" sz="1800" dirty="0" smtClean="0">
                <a:solidFill>
                  <a:schemeClr val="accent4">
                    <a:lumMod val="75000"/>
                  </a:schemeClr>
                </a:solidFill>
              </a:rPr>
              <a:t>En revanche, il fallait </a:t>
            </a:r>
            <a:r>
              <a:rPr lang="fr-FR" sz="1800" b="1" dirty="0" smtClean="0">
                <a:solidFill>
                  <a:schemeClr val="accent4">
                    <a:lumMod val="75000"/>
                  </a:schemeClr>
                </a:solidFill>
              </a:rPr>
              <a:t>des talents d’organisateur et de logisticien </a:t>
            </a:r>
            <a:r>
              <a:rPr lang="fr-FR" sz="1800" dirty="0" smtClean="0">
                <a:solidFill>
                  <a:schemeClr val="accent4">
                    <a:lumMod val="75000"/>
                  </a:schemeClr>
                </a:solidFill>
              </a:rPr>
              <a:t>pour faire travailler 10000 ouvriers en même temps.</a:t>
            </a:r>
          </a:p>
          <a:p>
            <a:pPr marL="0" indent="0">
              <a:buNone/>
            </a:pPr>
            <a:r>
              <a:rPr lang="fr-FR" sz="1800" dirty="0" smtClean="0">
                <a:solidFill>
                  <a:schemeClr val="accent4">
                    <a:lumMod val="75000"/>
                  </a:schemeClr>
                </a:solidFill>
              </a:rPr>
              <a:t>On sait qu’Imhotep n’était pas qu’ingénieur : il était également </a:t>
            </a:r>
            <a:r>
              <a:rPr lang="fr-FR" sz="1800" b="1" dirty="0" smtClean="0">
                <a:solidFill>
                  <a:schemeClr val="accent4">
                    <a:lumMod val="75000"/>
                  </a:schemeClr>
                </a:solidFill>
              </a:rPr>
              <a:t>prêtre et médecin</a:t>
            </a:r>
            <a:r>
              <a:rPr lang="fr-FR" sz="1800" dirty="0" smtClean="0">
                <a:solidFill>
                  <a:schemeClr val="accent4">
                    <a:lumMod val="75000"/>
                  </a:schemeClr>
                </a:solidFill>
              </a:rPr>
              <a:t>.</a:t>
            </a:r>
          </a:p>
          <a:p>
            <a:pPr marL="0" indent="0">
              <a:buNone/>
            </a:pPr>
            <a:r>
              <a:rPr lang="fr-FR" sz="1800" dirty="0" smtClean="0">
                <a:solidFill>
                  <a:schemeClr val="accent4">
                    <a:lumMod val="75000"/>
                  </a:schemeClr>
                </a:solidFill>
              </a:rPr>
              <a:t>Ses talents médicaux lui vaudront quelques siècles plus tard d’être adoré comme le dieu de la médecine. Il sera assimilé par les Grecs au dieu Asclépios.</a:t>
            </a:r>
          </a:p>
          <a:p>
            <a:pPr marL="0" indent="0">
              <a:buNone/>
            </a:pPr>
            <a:r>
              <a:rPr lang="fr-FR" sz="1800" dirty="0" smtClean="0">
                <a:solidFill>
                  <a:schemeClr val="accent4">
                    <a:lumMod val="75000"/>
                  </a:schemeClr>
                </a:solidFill>
              </a:rPr>
              <a:t>Il était issu d’une lignée aristocratique, son père étant lui-même architecte. On pouvait cependant être ingénieur sans être noble.</a:t>
            </a:r>
            <a:endParaRPr lang="fr-FR" sz="1800" dirty="0">
              <a:solidFill>
                <a:schemeClr val="accent4">
                  <a:lumMod val="75000"/>
                </a:schemeClr>
              </a:solidFill>
            </a:endParaRPr>
          </a:p>
        </p:txBody>
      </p:sp>
      <p:pic>
        <p:nvPicPr>
          <p:cNvPr id="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802725" y="1878476"/>
            <a:ext cx="2642229" cy="1584176"/>
          </a:xfrm>
          <a:prstGeom prst="rect">
            <a:avLst/>
          </a:prstGeom>
          <a:noFill/>
          <a:ln w="9525">
            <a:noFill/>
            <a:miter lim="800000"/>
            <a:headEnd/>
            <a:tailEnd/>
          </a:ln>
          <a:effectLst>
            <a:outerShdw blurRad="44450" dist="27940" dir="5400000" algn="ctr">
              <a:srgbClr val="000000">
                <a:alpha val="32000"/>
              </a:srgbClr>
            </a:outerShdw>
          </a:effectLst>
        </p:spPr>
      </p:pic>
      <p:pic>
        <p:nvPicPr>
          <p:cNvPr id="5" name="Image 4"/>
          <p:cNvPicPr/>
          <p:nvPr/>
        </p:nvPicPr>
        <p:blipFill>
          <a:blip r:embed="rId3" cstate="email">
            <a:extLst>
              <a:ext uri="{28A0092B-C50C-407E-A947-70E740481C1C}">
                <a14:useLocalDpi xmlns:a14="http://schemas.microsoft.com/office/drawing/2010/main"/>
              </a:ext>
            </a:extLst>
          </a:blip>
          <a:srcRect/>
          <a:stretch>
            <a:fillRect/>
          </a:stretch>
        </p:blipFill>
        <p:spPr bwMode="auto">
          <a:xfrm>
            <a:off x="6502083" y="3975191"/>
            <a:ext cx="1800200" cy="2279531"/>
          </a:xfrm>
          <a:prstGeom prst="rect">
            <a:avLst/>
          </a:prstGeom>
          <a:noFill/>
          <a:ln w="9525">
            <a:noFill/>
            <a:miter lim="800000"/>
            <a:headEnd/>
            <a:tailEnd/>
          </a:ln>
          <a:effectLst>
            <a:outerShdw blurRad="44450" dist="27940" dir="5400000" algn="ctr">
              <a:srgbClr val="000000">
                <a:alpha val="32000"/>
              </a:srgbClr>
            </a:outerShdw>
          </a:effectLst>
        </p:spPr>
      </p:pic>
    </p:spTree>
    <p:extLst>
      <p:ext uri="{BB962C8B-B14F-4D97-AF65-F5344CB8AC3E}">
        <p14:creationId xmlns:p14="http://schemas.microsoft.com/office/powerpoint/2010/main" val="27428984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solidFill>
                  <a:srgbClr val="660066"/>
                </a:solidFill>
                <a:cs typeface="Calibri" pitchFamily="34" charset="0"/>
              </a:rPr>
              <a:t>Deux autres ingénieurs égyptiens : </a:t>
            </a:r>
            <a:r>
              <a:rPr lang="fr-FR" sz="2800" dirty="0" err="1" smtClean="0">
                <a:solidFill>
                  <a:srgbClr val="660066"/>
                </a:solidFill>
                <a:cs typeface="Calibri" pitchFamily="34" charset="0"/>
              </a:rPr>
              <a:t>Ineni</a:t>
            </a:r>
            <a:r>
              <a:rPr lang="fr-FR" sz="2800" dirty="0" smtClean="0">
                <a:solidFill>
                  <a:srgbClr val="660066"/>
                </a:solidFill>
                <a:cs typeface="Calibri" pitchFamily="34" charset="0"/>
              </a:rPr>
              <a:t> et </a:t>
            </a:r>
            <a:r>
              <a:rPr lang="fr-FR" sz="2800" dirty="0" err="1" smtClean="0">
                <a:solidFill>
                  <a:srgbClr val="660066"/>
                </a:solidFill>
                <a:cs typeface="Calibri" pitchFamily="34" charset="0"/>
              </a:rPr>
              <a:t>Senumut</a:t>
            </a:r>
            <a:r>
              <a:rPr lang="fr-FR" sz="2800" dirty="0" smtClean="0">
                <a:solidFill>
                  <a:srgbClr val="660066"/>
                </a:solidFill>
                <a:cs typeface="Calibri" pitchFamily="34" charset="0"/>
              </a:rPr>
              <a:t> (-1550, -1450) </a:t>
            </a:r>
            <a:endParaRPr lang="fr-FR" sz="2800" dirty="0">
              <a:solidFill>
                <a:srgbClr val="660066"/>
              </a:solidFill>
            </a:endParaRPr>
          </a:p>
        </p:txBody>
      </p:sp>
      <p:sp>
        <p:nvSpPr>
          <p:cNvPr id="3" name="Espace réservé du contenu 2"/>
          <p:cNvSpPr>
            <a:spLocks noGrp="1"/>
          </p:cNvSpPr>
          <p:nvPr>
            <p:ph idx="1"/>
          </p:nvPr>
        </p:nvSpPr>
        <p:spPr/>
        <p:txBody>
          <a:bodyPr>
            <a:normAutofit fontScale="77500" lnSpcReduction="20000"/>
          </a:bodyPr>
          <a:lstStyle/>
          <a:p>
            <a:pPr marL="0" indent="0">
              <a:buNone/>
            </a:pPr>
            <a:r>
              <a:rPr lang="fr-FR" dirty="0" smtClean="0">
                <a:solidFill>
                  <a:srgbClr val="604A7B"/>
                </a:solidFill>
              </a:rPr>
              <a:t>Tous deux travaillèrent sous le règne de la reine </a:t>
            </a:r>
            <a:r>
              <a:rPr lang="fr-FR" dirty="0" err="1" smtClean="0">
                <a:solidFill>
                  <a:srgbClr val="604A7B"/>
                </a:solidFill>
              </a:rPr>
              <a:t>Hatshepsut</a:t>
            </a:r>
            <a:r>
              <a:rPr lang="fr-FR" dirty="0" smtClean="0">
                <a:solidFill>
                  <a:srgbClr val="604A7B"/>
                </a:solidFill>
              </a:rPr>
              <a:t>. </a:t>
            </a:r>
          </a:p>
          <a:p>
            <a:endParaRPr lang="fr-FR" dirty="0" smtClean="0">
              <a:solidFill>
                <a:srgbClr val="604A7B"/>
              </a:solidFill>
            </a:endParaRPr>
          </a:p>
          <a:p>
            <a:pPr marL="0" indent="0">
              <a:buNone/>
            </a:pPr>
            <a:r>
              <a:rPr lang="fr-FR" dirty="0" smtClean="0">
                <a:solidFill>
                  <a:srgbClr val="604A7B"/>
                </a:solidFill>
              </a:rPr>
              <a:t>Ils étaient nobles et faisaient fonction d’architectes en chef :</a:t>
            </a:r>
          </a:p>
          <a:p>
            <a:pPr marL="762000" lvl="1" indent="-361950">
              <a:buFont typeface="Wingdings" pitchFamily="2" charset="2"/>
              <a:buChar char="§"/>
            </a:pPr>
            <a:r>
              <a:rPr lang="fr-FR" dirty="0" smtClean="0">
                <a:solidFill>
                  <a:srgbClr val="604A7B"/>
                </a:solidFill>
              </a:rPr>
              <a:t>Réalisations : obélisques, temples, palais.</a:t>
            </a:r>
          </a:p>
          <a:p>
            <a:pPr marL="762000" lvl="1" indent="-361950">
              <a:buFont typeface="Wingdings" pitchFamily="2" charset="2"/>
              <a:buChar char="§"/>
            </a:pPr>
            <a:r>
              <a:rPr lang="fr-FR" dirty="0" smtClean="0">
                <a:solidFill>
                  <a:srgbClr val="604A7B"/>
                </a:solidFill>
              </a:rPr>
              <a:t>Ils se désignaient comme les « chefs des chefs de travaux ».</a:t>
            </a:r>
          </a:p>
          <a:p>
            <a:pPr marL="762000" lvl="1" indent="-361950">
              <a:buFont typeface="Wingdings" pitchFamily="2" charset="2"/>
              <a:buChar char="§"/>
            </a:pPr>
            <a:r>
              <a:rPr lang="fr-FR" dirty="0" smtClean="0">
                <a:solidFill>
                  <a:srgbClr val="604A7B"/>
                </a:solidFill>
              </a:rPr>
              <a:t>Il est difficile de dire s’ils étaient ingénieurs au sens moderne mais certaines de leurs attributions semblaient avoir un lien avec le génie civil.</a:t>
            </a:r>
          </a:p>
          <a:p>
            <a:endParaRPr lang="fr-FR" dirty="0" smtClean="0">
              <a:solidFill>
                <a:srgbClr val="604A7B"/>
              </a:solidFill>
            </a:endParaRPr>
          </a:p>
          <a:p>
            <a:pPr marL="0" indent="0" algn="ctr">
              <a:buNone/>
            </a:pPr>
            <a:r>
              <a:rPr lang="fr-FR" b="1" dirty="0" smtClean="0">
                <a:solidFill>
                  <a:srgbClr val="604A7B"/>
                </a:solidFill>
              </a:rPr>
              <a:t>Réalisations des ingénieurs de l’Egypte ancienne :</a:t>
            </a:r>
          </a:p>
          <a:p>
            <a:pPr marL="0" indent="0" algn="ctr">
              <a:buNone/>
            </a:pPr>
            <a:r>
              <a:rPr lang="fr-FR" b="1" dirty="0" smtClean="0">
                <a:solidFill>
                  <a:srgbClr val="604A7B"/>
                </a:solidFill>
              </a:rPr>
              <a:t>Des temples, des pyramides, etc.</a:t>
            </a:r>
          </a:p>
          <a:p>
            <a:pPr marL="0" indent="0" algn="ctr">
              <a:buNone/>
            </a:pPr>
            <a:r>
              <a:rPr lang="fr-FR" b="1" dirty="0" smtClean="0">
                <a:solidFill>
                  <a:srgbClr val="604A7B"/>
                </a:solidFill>
              </a:rPr>
              <a:t>Un canal allant du delta du Nil à la mer rouge (-1900).</a:t>
            </a:r>
          </a:p>
          <a:p>
            <a:endParaRPr lang="fr-FR" dirty="0" smtClean="0">
              <a:solidFill>
                <a:srgbClr val="604A7B"/>
              </a:solidFill>
            </a:endParaRPr>
          </a:p>
          <a:p>
            <a:pPr marL="0" indent="0">
              <a:buNone/>
            </a:pPr>
            <a:endParaRPr lang="fr-FR" dirty="0"/>
          </a:p>
        </p:txBody>
      </p:sp>
    </p:spTree>
    <p:extLst>
      <p:ext uri="{BB962C8B-B14F-4D97-AF65-F5344CB8AC3E}">
        <p14:creationId xmlns:p14="http://schemas.microsoft.com/office/powerpoint/2010/main" val="1598511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marL="0" indent="0">
              <a:buNone/>
            </a:pPr>
            <a:r>
              <a:rPr lang="fr-FR" dirty="0" smtClean="0"/>
              <a:t> </a:t>
            </a:r>
            <a:endParaRPr lang="fr-FR" dirty="0"/>
          </a:p>
        </p:txBody>
      </p:sp>
      <p:pic>
        <p:nvPicPr>
          <p:cNvPr id="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6859466"/>
          </a:xfrm>
          <a:prstGeom prst="rect">
            <a:avLst/>
          </a:prstGeom>
          <a:solidFill>
            <a:schemeClr val="bg1"/>
          </a:solidFill>
          <a:ln w="9525">
            <a:noFill/>
            <a:miter lim="800000"/>
            <a:headEnd/>
            <a:tailEnd/>
          </a:ln>
          <a:effectLst>
            <a:outerShdw blurRad="44450" dist="27940" dir="5400000" algn="ctr">
              <a:srgbClr val="000000">
                <a:alpha val="32000"/>
              </a:srgbClr>
            </a:outerShdw>
          </a:effectLst>
        </p:spPr>
      </p:pic>
    </p:spTree>
    <p:extLst>
      <p:ext uri="{BB962C8B-B14F-4D97-AF65-F5344CB8AC3E}">
        <p14:creationId xmlns:p14="http://schemas.microsoft.com/office/powerpoint/2010/main" val="2225333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915355"/>
          </a:xfrm>
        </p:spPr>
        <p:txBody>
          <a:bodyPr>
            <a:normAutofit/>
          </a:bodyPr>
          <a:lstStyle/>
          <a:p>
            <a:r>
              <a:rPr lang="fr-FR" sz="3200" dirty="0" smtClean="0">
                <a:solidFill>
                  <a:srgbClr val="660066"/>
                </a:solidFill>
              </a:rPr>
              <a:t>La civilisation minoenne*</a:t>
            </a:r>
            <a:endParaRPr lang="fr-FR" sz="3200" dirty="0">
              <a:solidFill>
                <a:srgbClr val="660066"/>
              </a:solidFill>
            </a:endParaRPr>
          </a:p>
        </p:txBody>
      </p:sp>
      <p:sp>
        <p:nvSpPr>
          <p:cNvPr id="3" name="Espace réservé du contenu 2"/>
          <p:cNvSpPr>
            <a:spLocks noGrp="1"/>
          </p:cNvSpPr>
          <p:nvPr>
            <p:ph idx="1"/>
          </p:nvPr>
        </p:nvSpPr>
        <p:spPr>
          <a:xfrm>
            <a:off x="0" y="1189993"/>
            <a:ext cx="4636149" cy="5668007"/>
          </a:xfrm>
        </p:spPr>
        <p:txBody>
          <a:bodyPr>
            <a:normAutofit fontScale="62500" lnSpcReduction="20000"/>
          </a:bodyPr>
          <a:lstStyle/>
          <a:p>
            <a:pPr marL="0" indent="0">
              <a:buNone/>
            </a:pPr>
            <a:r>
              <a:rPr lang="fr-FR" dirty="0" smtClean="0">
                <a:solidFill>
                  <a:schemeClr val="accent4">
                    <a:lumMod val="75000"/>
                  </a:schemeClr>
                </a:solidFill>
              </a:rPr>
              <a:t>La culture grecque commence avec la civilisation minoenne qui s’établit en Crète (-2700, -1200).</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Cette civilisation excelle dans la construction de palais monumentaux, notamment le palais de Cnossos (-1600).</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Ce palais dispose d’un système de canalisations et de tout à l’égout qui n’a aucun équivalent dans l’Antiquité.</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Les architectes minoens sont presque aussi doués que les architectes égyptiens en matière de construction d’édifices monumentaux.</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Quelques siècles plus tard, les Grecs penseront que les murs de leurs cités avaient été construits par des cyclopes.</a:t>
            </a:r>
          </a:p>
          <a:p>
            <a:pPr marL="0" indent="0">
              <a:buNone/>
            </a:pPr>
            <a:endParaRPr lang="fr-FR" dirty="0"/>
          </a:p>
        </p:txBody>
      </p:sp>
      <p:pic>
        <p:nvPicPr>
          <p:cNvPr id="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463223" y="1600200"/>
            <a:ext cx="2834134" cy="1944216"/>
          </a:xfrm>
          <a:prstGeom prst="rect">
            <a:avLst/>
          </a:prstGeom>
          <a:noFill/>
          <a:ln w="9525">
            <a:noFill/>
            <a:miter lim="800000"/>
            <a:headEnd/>
            <a:tailEnd/>
          </a:ln>
          <a:effectLst>
            <a:outerShdw blurRad="44450" dist="27940" dir="5400000" algn="ctr">
              <a:srgbClr val="000000">
                <a:alpha val="32000"/>
              </a:srgbClr>
            </a:outerShdw>
          </a:effectLst>
        </p:spPr>
      </p:pic>
      <p:pic>
        <p:nvPicPr>
          <p:cNvPr id="5"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463223" y="3724589"/>
            <a:ext cx="2808312" cy="2102222"/>
          </a:xfrm>
          <a:prstGeom prst="rect">
            <a:avLst/>
          </a:prstGeom>
          <a:noFill/>
          <a:ln w="9525">
            <a:noFill/>
            <a:miter lim="800000"/>
            <a:headEnd/>
            <a:tailEnd/>
          </a:ln>
          <a:effectLst>
            <a:outerShdw blurRad="44450" dist="27940" dir="5400000" algn="ctr">
              <a:srgbClr val="000000">
                <a:alpha val="32000"/>
              </a:srgbClr>
            </a:outerShdw>
          </a:effectLst>
        </p:spPr>
      </p:pic>
      <p:sp>
        <p:nvSpPr>
          <p:cNvPr id="6" name="ZoneTexte 5"/>
          <p:cNvSpPr txBox="1"/>
          <p:nvPr/>
        </p:nvSpPr>
        <p:spPr>
          <a:xfrm>
            <a:off x="4800356" y="6128006"/>
            <a:ext cx="4343644" cy="646331"/>
          </a:xfrm>
          <a:prstGeom prst="rect">
            <a:avLst/>
          </a:prstGeom>
          <a:noFill/>
        </p:spPr>
        <p:txBody>
          <a:bodyPr wrap="square" rtlCol="0">
            <a:spAutoFit/>
          </a:bodyPr>
          <a:lstStyle/>
          <a:p>
            <a:r>
              <a:rPr lang="fr-FR" dirty="0" smtClean="0">
                <a:solidFill>
                  <a:srgbClr val="660066"/>
                </a:solidFill>
              </a:rPr>
              <a:t>* Dénomination moderne dérivant du nom du roi légendaire Minos</a:t>
            </a:r>
            <a:endParaRPr lang="fr-FR" dirty="0">
              <a:solidFill>
                <a:srgbClr val="660066"/>
              </a:solidFill>
            </a:endParaRPr>
          </a:p>
        </p:txBody>
      </p:sp>
    </p:spTree>
    <p:extLst>
      <p:ext uri="{BB962C8B-B14F-4D97-AF65-F5344CB8AC3E}">
        <p14:creationId xmlns:p14="http://schemas.microsoft.com/office/powerpoint/2010/main" val="7711285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879833"/>
          </a:xfrm>
        </p:spPr>
        <p:txBody>
          <a:bodyPr>
            <a:normAutofit/>
          </a:bodyPr>
          <a:lstStyle/>
          <a:p>
            <a:r>
              <a:rPr lang="fr-FR" sz="2800" dirty="0" smtClean="0">
                <a:solidFill>
                  <a:srgbClr val="660066"/>
                </a:solidFill>
              </a:rPr>
              <a:t>L’</a:t>
            </a:r>
            <a:r>
              <a:rPr lang="fr-FR" sz="2800" i="1" dirty="0" err="1" smtClean="0">
                <a:solidFill>
                  <a:srgbClr val="660066"/>
                </a:solidFill>
              </a:rPr>
              <a:t>architekton</a:t>
            </a:r>
            <a:r>
              <a:rPr lang="fr-FR" sz="2800" dirty="0" smtClean="0">
                <a:solidFill>
                  <a:srgbClr val="660066"/>
                </a:solidFill>
              </a:rPr>
              <a:t>, l’ingénieur de la Grèce antique</a:t>
            </a:r>
            <a:endParaRPr lang="fr-FR" sz="2800" dirty="0">
              <a:solidFill>
                <a:srgbClr val="660066"/>
              </a:solidFill>
            </a:endParaRPr>
          </a:p>
        </p:txBody>
      </p:sp>
      <p:sp>
        <p:nvSpPr>
          <p:cNvPr id="3" name="Espace réservé du contenu 2"/>
          <p:cNvSpPr>
            <a:spLocks noGrp="1"/>
          </p:cNvSpPr>
          <p:nvPr>
            <p:ph idx="1"/>
          </p:nvPr>
        </p:nvSpPr>
        <p:spPr>
          <a:xfrm>
            <a:off x="71047" y="1323201"/>
            <a:ext cx="9072953" cy="5534799"/>
          </a:xfrm>
        </p:spPr>
        <p:txBody>
          <a:bodyPr>
            <a:normAutofit fontScale="77500" lnSpcReduction="20000"/>
          </a:bodyPr>
          <a:lstStyle/>
          <a:p>
            <a:pPr marL="0" indent="0">
              <a:buNone/>
            </a:pPr>
            <a:r>
              <a:rPr lang="fr-FR" dirty="0" smtClean="0">
                <a:solidFill>
                  <a:schemeClr val="accent4">
                    <a:lumMod val="75000"/>
                  </a:schemeClr>
                </a:solidFill>
              </a:rPr>
              <a:t>Le terme grec pour ingénieur est « </a:t>
            </a:r>
            <a:r>
              <a:rPr lang="fr-FR" dirty="0" err="1" smtClean="0">
                <a:solidFill>
                  <a:schemeClr val="accent4">
                    <a:lumMod val="75000"/>
                  </a:schemeClr>
                </a:solidFill>
              </a:rPr>
              <a:t>Architekton</a:t>
            </a:r>
            <a:r>
              <a:rPr lang="fr-FR" dirty="0" smtClean="0">
                <a:solidFill>
                  <a:schemeClr val="accent4">
                    <a:lumMod val="75000"/>
                  </a:schemeClr>
                </a:solidFill>
              </a:rPr>
              <a:t> », maître des arts pratiques. Il combine les fonctions d’architecte, d’ingénieur civil et d’ingénieur mécanicien.</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On connaît la civilisation grecque pour ses réalisations en philosophie, en mathématiques et en art.</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Très souvent on a tendance à considérer que les Grecs ne s’intéressent pas aux technologies pratiques.</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Pourtant, les apports des Grecs dans ce que nous appellerions le génie civil sont indéniables.</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Réalisations : temples, palais, ports, fortifications, ponts, aqueducs, machines de siège. </a:t>
            </a:r>
          </a:p>
          <a:p>
            <a:endParaRPr lang="fr-FR" dirty="0" smtClean="0">
              <a:solidFill>
                <a:schemeClr val="accent4">
                  <a:lumMod val="75000"/>
                </a:schemeClr>
              </a:solidFill>
            </a:endParaRPr>
          </a:p>
          <a:p>
            <a:pPr marL="0" indent="0">
              <a:buNone/>
            </a:pPr>
            <a:endParaRPr lang="fr-FR" dirty="0"/>
          </a:p>
        </p:txBody>
      </p:sp>
    </p:spTree>
    <p:extLst>
      <p:ext uri="{BB962C8B-B14F-4D97-AF65-F5344CB8AC3E}">
        <p14:creationId xmlns:p14="http://schemas.microsoft.com/office/powerpoint/2010/main" val="6146701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rgbClr val="660066"/>
                </a:solidFill>
              </a:rPr>
              <a:t>Plan du cours</a:t>
            </a:r>
            <a:endParaRPr lang="fr-FR" dirty="0">
              <a:solidFill>
                <a:srgbClr val="660066"/>
              </a:solidFill>
            </a:endParaRPr>
          </a:p>
        </p:txBody>
      </p:sp>
      <p:sp>
        <p:nvSpPr>
          <p:cNvPr id="3" name="Espace réservé du contenu 2"/>
          <p:cNvSpPr>
            <a:spLocks noGrp="1"/>
          </p:cNvSpPr>
          <p:nvPr>
            <p:ph idx="1"/>
          </p:nvPr>
        </p:nvSpPr>
        <p:spPr>
          <a:xfrm>
            <a:off x="457200" y="1179330"/>
            <a:ext cx="8229600" cy="5594252"/>
          </a:xfrm>
        </p:spPr>
        <p:txBody>
          <a:bodyPr>
            <a:normAutofit fontScale="85000" lnSpcReduction="20000"/>
          </a:bodyPr>
          <a:lstStyle/>
          <a:p>
            <a:pPr marL="0" indent="0" algn="r">
              <a:buNone/>
            </a:pPr>
            <a:r>
              <a:rPr lang="fr-FR" dirty="0" smtClean="0">
                <a:solidFill>
                  <a:schemeClr val="accent4">
                    <a:lumMod val="75000"/>
                  </a:schemeClr>
                </a:solidFill>
              </a:rPr>
              <a:t>Introduction- état des lieux</a:t>
            </a:r>
          </a:p>
          <a:p>
            <a:pPr marL="0" indent="0">
              <a:buNone/>
            </a:pPr>
            <a:r>
              <a:rPr lang="fr-FR" dirty="0" smtClean="0"/>
              <a:t> </a:t>
            </a:r>
            <a:r>
              <a:rPr lang="fr-FR" dirty="0" smtClean="0">
                <a:solidFill>
                  <a:schemeClr val="accent4">
                    <a:lumMod val="75000"/>
                  </a:schemeClr>
                </a:solidFill>
              </a:rPr>
              <a:t>I. L’ingénieur dans l’histoire</a:t>
            </a:r>
          </a:p>
          <a:p>
            <a:pPr marL="914400" lvl="1" indent="-514350">
              <a:buAutoNum type="arabicPeriod"/>
            </a:pPr>
            <a:r>
              <a:rPr lang="fr-FR" dirty="0" smtClean="0">
                <a:solidFill>
                  <a:schemeClr val="accent4">
                    <a:lumMod val="75000"/>
                  </a:schemeClr>
                </a:solidFill>
              </a:rPr>
              <a:t>L’ingénieur dans l’antiquité</a:t>
            </a:r>
          </a:p>
          <a:p>
            <a:pPr marL="914400" lvl="1" indent="-514350">
              <a:buAutoNum type="arabicPeriod"/>
            </a:pPr>
            <a:r>
              <a:rPr lang="fr-FR" dirty="0" smtClean="0">
                <a:solidFill>
                  <a:schemeClr val="accent4">
                    <a:lumMod val="75000"/>
                  </a:schemeClr>
                </a:solidFill>
              </a:rPr>
              <a:t>L’ingénieur médiéval</a:t>
            </a:r>
          </a:p>
          <a:p>
            <a:pPr marL="914400" lvl="1" indent="-514350">
              <a:buAutoNum type="arabicPeriod"/>
            </a:pPr>
            <a:r>
              <a:rPr lang="fr-FR" dirty="0" smtClean="0">
                <a:solidFill>
                  <a:schemeClr val="accent4">
                    <a:lumMod val="75000"/>
                  </a:schemeClr>
                </a:solidFill>
              </a:rPr>
              <a:t>L’ingénieur de la renaissance</a:t>
            </a:r>
          </a:p>
          <a:p>
            <a:pPr marL="914400" lvl="1" indent="-514350">
              <a:buAutoNum type="arabicPeriod"/>
            </a:pPr>
            <a:r>
              <a:rPr lang="fr-FR" dirty="0" smtClean="0">
                <a:solidFill>
                  <a:schemeClr val="accent4">
                    <a:lumMod val="75000"/>
                  </a:schemeClr>
                </a:solidFill>
              </a:rPr>
              <a:t>Vers l’ingénieur </a:t>
            </a:r>
            <a:r>
              <a:rPr lang="fr-FR" dirty="0" smtClean="0">
                <a:solidFill>
                  <a:schemeClr val="accent4">
                    <a:lumMod val="75000"/>
                  </a:schemeClr>
                </a:solidFill>
              </a:rPr>
              <a:t>civil</a:t>
            </a:r>
            <a:endParaRPr lang="fr-FR" dirty="0" smtClean="0">
              <a:solidFill>
                <a:schemeClr val="accent4">
                  <a:lumMod val="75000"/>
                </a:schemeClr>
              </a:solidFill>
            </a:endParaRPr>
          </a:p>
          <a:p>
            <a:pPr marL="0" indent="0">
              <a:buNone/>
            </a:pPr>
            <a:r>
              <a:rPr lang="fr-FR" dirty="0" smtClean="0">
                <a:solidFill>
                  <a:schemeClr val="accent4">
                    <a:lumMod val="75000"/>
                  </a:schemeClr>
                </a:solidFill>
              </a:rPr>
              <a:t>II. L’organisation professionnelle</a:t>
            </a:r>
          </a:p>
          <a:p>
            <a:pPr marL="914400" lvl="1" indent="-514350">
              <a:buAutoNum type="arabicPeriod"/>
            </a:pPr>
            <a:r>
              <a:rPr lang="fr-FR" dirty="0" smtClean="0">
                <a:solidFill>
                  <a:schemeClr val="accent4">
                    <a:lumMod val="75000"/>
                  </a:schemeClr>
                </a:solidFill>
              </a:rPr>
              <a:t>Etats Unis</a:t>
            </a:r>
          </a:p>
          <a:p>
            <a:pPr marL="914400" lvl="1" indent="-514350">
              <a:buAutoNum type="arabicPeriod"/>
            </a:pPr>
            <a:r>
              <a:rPr lang="fr-FR" dirty="0" smtClean="0">
                <a:solidFill>
                  <a:schemeClr val="accent4">
                    <a:lumMod val="75000"/>
                  </a:schemeClr>
                </a:solidFill>
              </a:rPr>
              <a:t>Québec et Allemagne</a:t>
            </a:r>
          </a:p>
          <a:p>
            <a:pPr marL="914400" lvl="1" indent="-514350">
              <a:buAutoNum type="arabicPeriod"/>
            </a:pPr>
            <a:r>
              <a:rPr lang="fr-FR" dirty="0" smtClean="0">
                <a:solidFill>
                  <a:schemeClr val="accent4">
                    <a:lumMod val="75000"/>
                  </a:schemeClr>
                </a:solidFill>
              </a:rPr>
              <a:t>France</a:t>
            </a:r>
          </a:p>
          <a:p>
            <a:pPr marL="400050" lvl="1" indent="0">
              <a:buNone/>
            </a:pPr>
            <a:endParaRPr lang="fr-FR" dirty="0" smtClean="0">
              <a:solidFill>
                <a:schemeClr val="accent4">
                  <a:lumMod val="75000"/>
                </a:schemeClr>
              </a:solidFill>
            </a:endParaRPr>
          </a:p>
          <a:p>
            <a:pPr marL="0" indent="0">
              <a:buNone/>
            </a:pPr>
            <a:r>
              <a:rPr lang="fr-FR" dirty="0" smtClean="0">
                <a:solidFill>
                  <a:schemeClr val="accent4">
                    <a:lumMod val="75000"/>
                  </a:schemeClr>
                </a:solidFill>
              </a:rPr>
              <a:t>III. </a:t>
            </a:r>
            <a:r>
              <a:rPr lang="fr-FR" dirty="0" smtClean="0">
                <a:solidFill>
                  <a:schemeClr val="accent4">
                    <a:lumMod val="75000"/>
                  </a:schemeClr>
                </a:solidFill>
              </a:rPr>
              <a:t>Quelques éléments sur la codification de l’éthique</a:t>
            </a:r>
          </a:p>
          <a:p>
            <a:pPr marL="0" indent="0">
              <a:buNone/>
            </a:pPr>
            <a:r>
              <a:rPr lang="fr-FR" dirty="0">
                <a:solidFill>
                  <a:schemeClr val="accent4">
                    <a:lumMod val="75000"/>
                  </a:schemeClr>
                </a:solidFill>
              </a:rPr>
              <a:t>	</a:t>
            </a:r>
            <a:r>
              <a:rPr lang="fr-FR" dirty="0" smtClean="0">
                <a:solidFill>
                  <a:schemeClr val="accent4">
                    <a:lumMod val="75000"/>
                  </a:schemeClr>
                </a:solidFill>
              </a:rPr>
              <a:t>1.</a:t>
            </a:r>
          </a:p>
          <a:p>
            <a:pPr marL="0" indent="0" algn="r">
              <a:buNone/>
            </a:pPr>
            <a:r>
              <a:rPr lang="fr-FR" dirty="0" smtClean="0">
                <a:solidFill>
                  <a:schemeClr val="accent4">
                    <a:lumMod val="75000"/>
                  </a:schemeClr>
                </a:solidFill>
              </a:rPr>
              <a:t>Conclusion</a:t>
            </a:r>
            <a:endParaRPr lang="fr-FR" dirty="0" smtClean="0">
              <a:solidFill>
                <a:schemeClr val="accent4">
                  <a:lumMod val="75000"/>
                </a:schemeClr>
              </a:solidFill>
            </a:endParaRPr>
          </a:p>
          <a:p>
            <a:pPr marL="0" indent="0">
              <a:buNone/>
            </a:pPr>
            <a:endParaRPr lang="fr-FR" dirty="0" smtClean="0"/>
          </a:p>
          <a:p>
            <a:pPr marL="514350" indent="-514350">
              <a:buAutoNum type="arabicPeriod"/>
            </a:pPr>
            <a:endParaRPr lang="fr-FR" dirty="0"/>
          </a:p>
        </p:txBody>
      </p:sp>
    </p:spTree>
    <p:extLst>
      <p:ext uri="{BB962C8B-B14F-4D97-AF65-F5344CB8AC3E}">
        <p14:creationId xmlns:p14="http://schemas.microsoft.com/office/powerpoint/2010/main" val="3719467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rgbClr val="660066"/>
                </a:solidFill>
              </a:rPr>
              <a:t>Le tunnel d’</a:t>
            </a:r>
            <a:r>
              <a:rPr lang="fr-FR" dirty="0" err="1" smtClean="0">
                <a:solidFill>
                  <a:srgbClr val="660066"/>
                </a:solidFill>
              </a:rPr>
              <a:t>Eupalinos</a:t>
            </a:r>
            <a:r>
              <a:rPr lang="fr-FR" dirty="0" smtClean="0">
                <a:solidFill>
                  <a:srgbClr val="660066"/>
                </a:solidFill>
              </a:rPr>
              <a:t> (</a:t>
            </a:r>
            <a:r>
              <a:rPr lang="fr-FR" dirty="0" smtClean="0"/>
              <a:t>-550)</a:t>
            </a:r>
            <a:endParaRPr lang="fr-FR" dirty="0"/>
          </a:p>
        </p:txBody>
      </p:sp>
      <p:sp>
        <p:nvSpPr>
          <p:cNvPr id="3" name="Espace réservé du contenu 2"/>
          <p:cNvSpPr>
            <a:spLocks noGrp="1"/>
          </p:cNvSpPr>
          <p:nvPr>
            <p:ph idx="1"/>
          </p:nvPr>
        </p:nvSpPr>
        <p:spPr/>
        <p:txBody>
          <a:bodyPr/>
          <a:lstStyle/>
          <a:p>
            <a:pPr marL="0" indent="0">
              <a:buNone/>
            </a:pPr>
            <a:r>
              <a:rPr lang="fr-FR" dirty="0" smtClean="0"/>
              <a:t> </a:t>
            </a:r>
            <a:endParaRPr lang="fr-FR" dirty="0"/>
          </a:p>
        </p:txBody>
      </p:sp>
      <p:sp>
        <p:nvSpPr>
          <p:cNvPr id="4" name="Espace réservé du contenu 4"/>
          <p:cNvSpPr>
            <a:spLocks noGrp="1"/>
          </p:cNvSpPr>
          <p:nvPr/>
        </p:nvSpPr>
        <p:spPr>
          <a:xfrm>
            <a:off x="166891" y="1197098"/>
            <a:ext cx="5996455" cy="5660901"/>
          </a:xfrm>
          <a:prstGeom prst="rect">
            <a:avLst/>
          </a:prstGeom>
        </p:spPr>
        <p:txBody>
          <a:bodyPr vert="horz">
            <a:normAutofit fontScale="92500"/>
          </a:bodyPr>
          <a:lstStyle>
            <a:lvl1pPr marL="0" indent="0" algn="just" rtl="0" eaLnBrk="1" latinLnBrk="0" hangingPunct="1">
              <a:spcBef>
                <a:spcPct val="20000"/>
              </a:spcBef>
              <a:buClr>
                <a:schemeClr val="accent1"/>
              </a:buClr>
              <a:buSzPct val="85000"/>
              <a:buFont typeface="Wingdings 2"/>
              <a:buNone/>
              <a:defRPr kumimoji="0" sz="1800" kern="1200">
                <a:solidFill>
                  <a:schemeClr val="tx1"/>
                </a:solidFill>
                <a:latin typeface="Calibri" pitchFamily="34" charset="0"/>
                <a:ea typeface="+mn-ea"/>
                <a:cs typeface="+mn-cs"/>
              </a:defRPr>
            </a:lvl1pPr>
            <a:lvl2pPr marL="273050" indent="1588" algn="just" rtl="0" eaLnBrk="1" latinLnBrk="0" hangingPunct="1">
              <a:spcBef>
                <a:spcPct val="20000"/>
              </a:spcBef>
              <a:buClr>
                <a:schemeClr val="accent2"/>
              </a:buClr>
              <a:buSzPct val="70000"/>
              <a:buFont typeface="Wingdings"/>
              <a:buChar char=""/>
              <a:defRPr kumimoji="0" sz="1800" kern="1200">
                <a:solidFill>
                  <a:schemeClr val="tx1"/>
                </a:solidFill>
                <a:latin typeface="Calibri" pitchFamily="34" charset="0"/>
                <a:ea typeface="+mn-ea"/>
                <a:cs typeface="+mn-cs"/>
              </a:defRPr>
            </a:lvl2pPr>
            <a:lvl3pPr marL="628650" indent="0" algn="just" rtl="0" eaLnBrk="1" latinLnBrk="0" hangingPunct="1">
              <a:spcBef>
                <a:spcPct val="20000"/>
              </a:spcBef>
              <a:buClr>
                <a:schemeClr val="accent3"/>
              </a:buClr>
              <a:buSzPct val="75000"/>
              <a:buFont typeface="Wingdings 2"/>
              <a:buChar char=""/>
              <a:defRPr kumimoji="0" sz="1800" kern="1200">
                <a:solidFill>
                  <a:schemeClr val="tx1"/>
                </a:solidFill>
                <a:latin typeface="Calibri" pitchFamily="34" charset="0"/>
                <a:ea typeface="+mn-ea"/>
                <a:cs typeface="+mn-cs"/>
              </a:defRPr>
            </a:lvl3pPr>
            <a:lvl4pPr marL="1097280" indent="-228600" algn="just" rtl="0" eaLnBrk="1" latinLnBrk="0" hangingPunct="1">
              <a:spcBef>
                <a:spcPct val="20000"/>
              </a:spcBef>
              <a:buClr>
                <a:schemeClr val="accent4"/>
              </a:buClr>
              <a:buSzPct val="70000"/>
              <a:buFont typeface="Wingdings"/>
              <a:buChar char=""/>
              <a:defRPr kumimoji="0" sz="1800" kern="1200">
                <a:solidFill>
                  <a:schemeClr val="tx1"/>
                </a:solidFill>
                <a:latin typeface="+mn-lt"/>
                <a:ea typeface="+mn-ea"/>
                <a:cs typeface="+mn-cs"/>
              </a:defRPr>
            </a:lvl4pPr>
            <a:lvl5pPr marL="1371600" indent="-228600" algn="just"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a:lstStyle>
          <a:p>
            <a:r>
              <a:rPr lang="fr-FR" kern="1200" dirty="0" smtClean="0">
                <a:solidFill>
                  <a:srgbClr val="604A7B"/>
                </a:solidFill>
              </a:rPr>
              <a:t>Une des </a:t>
            </a:r>
            <a:r>
              <a:rPr lang="fr-FR" kern="1200" dirty="0" smtClean="0">
                <a:solidFill>
                  <a:schemeClr val="accent4">
                    <a:lumMod val="75000"/>
                  </a:schemeClr>
                </a:solidFill>
              </a:rPr>
              <a:t>grandes réalisations en ingénierie pure est la construction d’un tunnel d’approvisionnement en eau sur l’île de Samos.</a:t>
            </a:r>
          </a:p>
          <a:p>
            <a:endParaRPr lang="fr-FR" kern="1200" dirty="0" smtClean="0">
              <a:solidFill>
                <a:schemeClr val="accent4">
                  <a:lumMod val="75000"/>
                </a:schemeClr>
              </a:solidFill>
            </a:endParaRPr>
          </a:p>
          <a:p>
            <a:r>
              <a:rPr lang="fr-FR" kern="1200" dirty="0" smtClean="0">
                <a:solidFill>
                  <a:schemeClr val="accent4">
                    <a:lumMod val="75000"/>
                  </a:schemeClr>
                </a:solidFill>
              </a:rPr>
              <a:t>Un tunnel conçu par l’ingénieur Eupalinos vers -550 :</a:t>
            </a:r>
          </a:p>
          <a:p>
            <a:endParaRPr lang="fr-FR" kern="1200" dirty="0" smtClean="0">
              <a:solidFill>
                <a:schemeClr val="accent4">
                  <a:lumMod val="75000"/>
                </a:schemeClr>
              </a:solidFill>
            </a:endParaRPr>
          </a:p>
          <a:p>
            <a:pPr marL="447675" lvl="0" indent="-266700">
              <a:buFont typeface="Wingdings" pitchFamily="2" charset="2"/>
              <a:buChar char="§"/>
            </a:pPr>
            <a:r>
              <a:rPr lang="fr-FR" kern="1200" dirty="0" smtClean="0">
                <a:solidFill>
                  <a:schemeClr val="accent4">
                    <a:lumMod val="75000"/>
                  </a:schemeClr>
                </a:solidFill>
              </a:rPr>
              <a:t>Il traverse une colline de 1000 mètres.</a:t>
            </a:r>
          </a:p>
          <a:p>
            <a:pPr marL="447675" lvl="0" indent="-266700">
              <a:buFont typeface="Wingdings" pitchFamily="2" charset="2"/>
              <a:buChar char="§"/>
            </a:pPr>
            <a:endParaRPr lang="fr-FR" kern="1200" dirty="0" smtClean="0">
              <a:solidFill>
                <a:schemeClr val="accent4">
                  <a:lumMod val="75000"/>
                </a:schemeClr>
              </a:solidFill>
            </a:endParaRPr>
          </a:p>
          <a:p>
            <a:pPr marL="447675" lvl="0" indent="-266700">
              <a:buFont typeface="Wingdings" pitchFamily="2" charset="2"/>
              <a:buChar char="§"/>
            </a:pPr>
            <a:r>
              <a:rPr lang="fr-FR" kern="1200" dirty="0" smtClean="0">
                <a:solidFill>
                  <a:schemeClr val="accent4">
                    <a:lumMod val="75000"/>
                  </a:schemeClr>
                </a:solidFill>
              </a:rPr>
              <a:t>Le creusement a été effectué de chaque côté de la colline.</a:t>
            </a:r>
          </a:p>
          <a:p>
            <a:pPr marL="447675" lvl="0" indent="-266700">
              <a:buFont typeface="Wingdings" pitchFamily="2" charset="2"/>
              <a:buChar char="§"/>
            </a:pPr>
            <a:endParaRPr lang="fr-FR" kern="1200" dirty="0" smtClean="0">
              <a:solidFill>
                <a:schemeClr val="accent4">
                  <a:lumMod val="75000"/>
                </a:schemeClr>
              </a:solidFill>
            </a:endParaRPr>
          </a:p>
          <a:p>
            <a:pPr marL="447675" lvl="0" indent="-266700">
              <a:buFont typeface="Wingdings" pitchFamily="2" charset="2"/>
              <a:buChar char="§"/>
            </a:pPr>
            <a:r>
              <a:rPr lang="fr-FR" kern="1200" dirty="0" smtClean="0">
                <a:solidFill>
                  <a:schemeClr val="accent4">
                    <a:lumMod val="75000"/>
                  </a:schemeClr>
                </a:solidFill>
              </a:rPr>
              <a:t>Un défi technique pour l’époque : il fallait que les deux équipes se retrouvent au centre de la colline et que le creusement respecte une certaine pente pour que l’eau s’écoule.</a:t>
            </a:r>
          </a:p>
          <a:p>
            <a:pPr marL="447675" lvl="0" indent="-266700">
              <a:buFont typeface="Wingdings" pitchFamily="2" charset="2"/>
              <a:buChar char="§"/>
            </a:pPr>
            <a:endParaRPr lang="fr-FR" kern="1200" dirty="0" smtClean="0">
              <a:solidFill>
                <a:schemeClr val="accent4">
                  <a:lumMod val="75000"/>
                </a:schemeClr>
              </a:solidFill>
            </a:endParaRPr>
          </a:p>
          <a:p>
            <a:pPr marL="447675" lvl="0" indent="-266700">
              <a:buFont typeface="Wingdings" pitchFamily="2" charset="2"/>
              <a:buChar char="§"/>
            </a:pPr>
            <a:r>
              <a:rPr lang="fr-FR" kern="1200" dirty="0" smtClean="0">
                <a:solidFill>
                  <a:schemeClr val="accent4">
                    <a:lumMod val="75000"/>
                  </a:schemeClr>
                </a:solidFill>
              </a:rPr>
              <a:t>C’est le premier tunnel conçu de la sorte à l’aide d’une méthode d’arpentage systématique.</a:t>
            </a:r>
          </a:p>
          <a:p>
            <a:pPr marL="180975" lvl="0"/>
            <a:endParaRPr lang="fr-FR" dirty="0" smtClean="0">
              <a:solidFill>
                <a:schemeClr val="accent4">
                  <a:lumMod val="75000"/>
                </a:schemeClr>
              </a:solidFill>
            </a:endParaRPr>
          </a:p>
          <a:p>
            <a:pPr marL="180975" lvl="0"/>
            <a:r>
              <a:rPr lang="fr-FR" kern="1200" dirty="0" smtClean="0">
                <a:solidFill>
                  <a:schemeClr val="accent4">
                    <a:lumMod val="75000"/>
                  </a:schemeClr>
                </a:solidFill>
              </a:rPr>
              <a:t>(Arpentage : technique de la mesure de la superficie des terres.)</a:t>
            </a:r>
          </a:p>
          <a:p>
            <a:endParaRPr lang="fr-FR" kern="1200" dirty="0"/>
          </a:p>
        </p:txBody>
      </p:sp>
      <p:pic>
        <p:nvPicPr>
          <p:cNvPr id="5"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273092" y="1197099"/>
            <a:ext cx="2640161" cy="1726374"/>
          </a:xfrm>
          <a:prstGeom prst="rect">
            <a:avLst/>
          </a:prstGeom>
          <a:noFill/>
          <a:ln w="9525">
            <a:noFill/>
            <a:miter lim="800000"/>
            <a:headEnd/>
            <a:tailEnd/>
          </a:ln>
          <a:effectLst>
            <a:outerShdw blurRad="44450" dist="27940" dir="5400000" algn="ctr">
              <a:srgbClr val="000000">
                <a:alpha val="32000"/>
              </a:srgbClr>
            </a:outerShdw>
          </a:effectLst>
        </p:spPr>
      </p:pic>
      <p:pic>
        <p:nvPicPr>
          <p:cNvPr id="6"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632347" y="3581242"/>
            <a:ext cx="1584176" cy="2694920"/>
          </a:xfrm>
          <a:prstGeom prst="rect">
            <a:avLst/>
          </a:prstGeom>
          <a:noFill/>
          <a:ln w="9525">
            <a:noFill/>
            <a:miter lim="800000"/>
            <a:headEnd/>
            <a:tailEnd/>
          </a:ln>
          <a:effectLst>
            <a:outerShdw blurRad="44450" dist="27940" dir="5400000" algn="ctr">
              <a:srgbClr val="000000">
                <a:alpha val="32000"/>
              </a:srgbClr>
            </a:outerShdw>
          </a:effectLst>
        </p:spPr>
      </p:pic>
    </p:spTree>
    <p:extLst>
      <p:ext uri="{BB962C8B-B14F-4D97-AF65-F5344CB8AC3E}">
        <p14:creationId xmlns:p14="http://schemas.microsoft.com/office/powerpoint/2010/main" val="29934147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791027"/>
          </a:xfrm>
        </p:spPr>
        <p:txBody>
          <a:bodyPr>
            <a:normAutofit/>
          </a:bodyPr>
          <a:lstStyle/>
          <a:p>
            <a:r>
              <a:rPr lang="fr-FR" sz="3200" b="0" dirty="0" err="1" smtClean="0">
                <a:solidFill>
                  <a:srgbClr val="660066"/>
                </a:solidFill>
                <a:cs typeface="Calibri" pitchFamily="34" charset="0"/>
              </a:rPr>
              <a:t>Ktésibios</a:t>
            </a:r>
            <a:r>
              <a:rPr lang="fr-FR" sz="3200" b="0" dirty="0" smtClean="0">
                <a:solidFill>
                  <a:srgbClr val="660066"/>
                </a:solidFill>
                <a:cs typeface="Calibri" pitchFamily="34" charset="0"/>
              </a:rPr>
              <a:t> d’Alexandrie (-270)</a:t>
            </a:r>
            <a:endParaRPr lang="fr-FR" sz="3200" dirty="0">
              <a:solidFill>
                <a:srgbClr val="660066"/>
              </a:solidFill>
            </a:endParaRPr>
          </a:p>
        </p:txBody>
      </p:sp>
      <p:sp>
        <p:nvSpPr>
          <p:cNvPr id="3" name="Espace réservé du contenu 2"/>
          <p:cNvSpPr>
            <a:spLocks noGrp="1"/>
          </p:cNvSpPr>
          <p:nvPr>
            <p:ph idx="1"/>
          </p:nvPr>
        </p:nvSpPr>
        <p:spPr>
          <a:xfrm>
            <a:off x="0" y="1065666"/>
            <a:ext cx="9144000" cy="5792334"/>
          </a:xfrm>
        </p:spPr>
        <p:txBody>
          <a:bodyPr>
            <a:normAutofit/>
          </a:bodyPr>
          <a:lstStyle/>
          <a:p>
            <a:pPr>
              <a:lnSpc>
                <a:spcPct val="90000"/>
              </a:lnSpc>
              <a:buFont typeface="Wingdings" pitchFamily="2" charset="2"/>
              <a:buNone/>
            </a:pPr>
            <a:r>
              <a:rPr lang="fr-FR" sz="1800" dirty="0" err="1" smtClean="0">
                <a:solidFill>
                  <a:schemeClr val="accent4">
                    <a:lumMod val="75000"/>
                  </a:schemeClr>
                </a:solidFill>
                <a:cs typeface="Times New Roman" pitchFamily="18" charset="0"/>
              </a:rPr>
              <a:t>Ktésibios</a:t>
            </a:r>
            <a:r>
              <a:rPr lang="fr-FR" sz="1800" dirty="0" smtClean="0">
                <a:solidFill>
                  <a:schemeClr val="accent4">
                    <a:lumMod val="75000"/>
                  </a:schemeClr>
                </a:solidFill>
                <a:cs typeface="Times New Roman" pitchFamily="18" charset="0"/>
              </a:rPr>
              <a:t> fut l’un des plus grands ingénieurs de l’École mécanique d’Alexandrie. C’était un mathématicien de premier ordre, qui connaissait l’œuvre d’Euclide sur le bout des doigts.</a:t>
            </a:r>
          </a:p>
          <a:p>
            <a:pPr>
              <a:lnSpc>
                <a:spcPct val="90000"/>
              </a:lnSpc>
              <a:buFont typeface="Wingdings" pitchFamily="2" charset="2"/>
              <a:buNone/>
            </a:pPr>
            <a:endParaRPr lang="fr-FR" sz="1800" dirty="0" smtClean="0">
              <a:solidFill>
                <a:schemeClr val="accent4">
                  <a:lumMod val="75000"/>
                </a:schemeClr>
              </a:solidFill>
              <a:cs typeface="Times New Roman" pitchFamily="18" charset="0"/>
            </a:endParaRPr>
          </a:p>
          <a:p>
            <a:pPr>
              <a:lnSpc>
                <a:spcPct val="90000"/>
              </a:lnSpc>
              <a:buFont typeface="Wingdings" pitchFamily="2" charset="2"/>
              <a:buNone/>
            </a:pPr>
            <a:r>
              <a:rPr lang="fr-FR" sz="1800" dirty="0" err="1" smtClean="0">
                <a:solidFill>
                  <a:schemeClr val="accent4">
                    <a:lumMod val="75000"/>
                  </a:schemeClr>
                </a:solidFill>
                <a:cs typeface="Times New Roman" pitchFamily="18" charset="0"/>
              </a:rPr>
              <a:t>Ktésibios</a:t>
            </a:r>
            <a:r>
              <a:rPr lang="fr-FR" sz="1800" dirty="0" smtClean="0">
                <a:solidFill>
                  <a:schemeClr val="accent4">
                    <a:lumMod val="75000"/>
                  </a:schemeClr>
                </a:solidFill>
                <a:cs typeface="Times New Roman" pitchFamily="18" charset="0"/>
              </a:rPr>
              <a:t> était le fils d’un barbier et c’est dans la boutique de son père qu’il commença à construire des appareils étonnants.</a:t>
            </a:r>
          </a:p>
          <a:p>
            <a:pPr>
              <a:lnSpc>
                <a:spcPct val="90000"/>
              </a:lnSpc>
              <a:buFont typeface="Wingdings" pitchFamily="2" charset="2"/>
              <a:buNone/>
            </a:pPr>
            <a:endParaRPr lang="fr-FR" sz="1800" dirty="0" smtClean="0">
              <a:solidFill>
                <a:schemeClr val="accent4">
                  <a:lumMod val="75000"/>
                </a:schemeClr>
              </a:solidFill>
              <a:cs typeface="Times New Roman" pitchFamily="18" charset="0"/>
            </a:endParaRPr>
          </a:p>
          <a:p>
            <a:pPr>
              <a:lnSpc>
                <a:spcPct val="90000"/>
              </a:lnSpc>
              <a:buFont typeface="Wingdings" pitchFamily="2" charset="2"/>
              <a:buNone/>
            </a:pPr>
            <a:r>
              <a:rPr lang="fr-FR" sz="1800" dirty="0" err="1" smtClean="0">
                <a:solidFill>
                  <a:schemeClr val="accent4">
                    <a:lumMod val="75000"/>
                  </a:schemeClr>
                </a:solidFill>
                <a:cs typeface="Times New Roman" pitchFamily="18" charset="0"/>
              </a:rPr>
              <a:t>Ktésibios</a:t>
            </a:r>
            <a:r>
              <a:rPr lang="fr-FR" sz="1800" dirty="0" smtClean="0">
                <a:solidFill>
                  <a:schemeClr val="accent4">
                    <a:lumMod val="75000"/>
                  </a:schemeClr>
                </a:solidFill>
                <a:cs typeface="Times New Roman" pitchFamily="18" charset="0"/>
              </a:rPr>
              <a:t> est l’inventeur d’une pompe foulante et d’un orgue à air comprimé : cette dernière invention demandait une maîtrise des lois fondamentales de l’acoustique et des connaissances précises sur la production d’air comprimé au moyen de pompes.</a:t>
            </a:r>
          </a:p>
          <a:p>
            <a:pPr>
              <a:lnSpc>
                <a:spcPct val="90000"/>
              </a:lnSpc>
              <a:buFont typeface="Wingdings" pitchFamily="2" charset="2"/>
              <a:buNone/>
            </a:pPr>
            <a:endParaRPr lang="fr-FR" sz="1800" dirty="0" smtClean="0">
              <a:solidFill>
                <a:schemeClr val="accent4">
                  <a:lumMod val="75000"/>
                </a:schemeClr>
              </a:solidFill>
              <a:cs typeface="Times New Roman" pitchFamily="18" charset="0"/>
            </a:endParaRPr>
          </a:p>
          <a:p>
            <a:pPr>
              <a:lnSpc>
                <a:spcPct val="90000"/>
              </a:lnSpc>
              <a:buFont typeface="Wingdings" pitchFamily="2" charset="2"/>
              <a:buNone/>
            </a:pPr>
            <a:r>
              <a:rPr lang="fr-FR" sz="1800" dirty="0" err="1" smtClean="0">
                <a:solidFill>
                  <a:schemeClr val="accent4">
                    <a:lumMod val="75000"/>
                  </a:schemeClr>
                </a:solidFill>
                <a:cs typeface="Times New Roman" pitchFamily="18" charset="0"/>
              </a:rPr>
              <a:t>Ktésibios</a:t>
            </a:r>
            <a:r>
              <a:rPr lang="fr-FR" sz="1800" dirty="0" smtClean="0">
                <a:solidFill>
                  <a:schemeClr val="accent4">
                    <a:lumMod val="75000"/>
                  </a:schemeClr>
                </a:solidFill>
                <a:cs typeface="Times New Roman" pitchFamily="18" charset="0"/>
              </a:rPr>
              <a:t> est également l’inventeur d’horloges à eau (clepsydres) autorégulées.</a:t>
            </a:r>
          </a:p>
          <a:p>
            <a:pPr marL="661988" lvl="1" indent="-179388">
              <a:lnSpc>
                <a:spcPct val="90000"/>
              </a:lnSpc>
            </a:pPr>
            <a:r>
              <a:rPr lang="fr-FR" sz="1800" dirty="0" smtClean="0">
                <a:solidFill>
                  <a:schemeClr val="accent4">
                    <a:lumMod val="75000"/>
                  </a:schemeClr>
                </a:solidFill>
                <a:cs typeface="Times New Roman" pitchFamily="18" charset="0"/>
              </a:rPr>
              <a:t>Les clepsydres existaient depuis le deuxième millénaire avant Jésus-Christ mais elles n’étaient absolument pas précises.</a:t>
            </a:r>
          </a:p>
          <a:p>
            <a:pPr marL="661988" lvl="1" indent="-179388">
              <a:lnSpc>
                <a:spcPct val="90000"/>
              </a:lnSpc>
            </a:pPr>
            <a:r>
              <a:rPr lang="fr-FR" sz="1800" dirty="0" smtClean="0">
                <a:solidFill>
                  <a:schemeClr val="accent4">
                    <a:lumMod val="75000"/>
                  </a:schemeClr>
                </a:solidFill>
                <a:cs typeface="Times New Roman" pitchFamily="18" charset="0"/>
              </a:rPr>
              <a:t>Ses travaux sur la pression de l’air et de divers fluides ont montré à </a:t>
            </a:r>
            <a:r>
              <a:rPr lang="fr-FR" sz="1800" dirty="0" err="1" smtClean="0">
                <a:solidFill>
                  <a:schemeClr val="accent4">
                    <a:lumMod val="75000"/>
                  </a:schemeClr>
                </a:solidFill>
                <a:cs typeface="Times New Roman" pitchFamily="18" charset="0"/>
              </a:rPr>
              <a:t>Ktésibios</a:t>
            </a:r>
            <a:r>
              <a:rPr lang="fr-FR" sz="1800" dirty="0" smtClean="0">
                <a:solidFill>
                  <a:schemeClr val="accent4">
                    <a:lumMod val="75000"/>
                  </a:schemeClr>
                </a:solidFill>
                <a:cs typeface="Times New Roman" pitchFamily="18" charset="0"/>
              </a:rPr>
              <a:t> que le principe de l’horloge à eau se ramène à celui de l’écoulement d’eau à une pression constante dans une tuyère fixe.</a:t>
            </a:r>
          </a:p>
          <a:p>
            <a:pPr marL="661988" lvl="1" indent="-179388">
              <a:lnSpc>
                <a:spcPct val="90000"/>
              </a:lnSpc>
            </a:pPr>
            <a:r>
              <a:rPr lang="fr-FR" sz="1800" dirty="0" smtClean="0">
                <a:solidFill>
                  <a:schemeClr val="accent4">
                    <a:lumMod val="75000"/>
                  </a:schemeClr>
                </a:solidFill>
                <a:cs typeface="Times New Roman" pitchFamily="18" charset="0"/>
              </a:rPr>
              <a:t>Il fabriqua donc une tuyère dans une pierre précieuse ainsi qu’un bassin à déversoir fourni</a:t>
            </a:r>
            <a:r>
              <a:rPr lang="fr-FR" sz="1800" dirty="0" smtClean="0">
                <a:solidFill>
                  <a:srgbClr val="604A7B"/>
                </a:solidFill>
                <a:cs typeface="Times New Roman" pitchFamily="18" charset="0"/>
              </a:rPr>
              <a:t>ssant une pression constante à condition que le débit fût constant et légèrement excessif.</a:t>
            </a:r>
          </a:p>
          <a:p>
            <a:pPr marL="0" indent="0">
              <a:buNone/>
            </a:pPr>
            <a:endParaRPr lang="fr-FR" dirty="0"/>
          </a:p>
        </p:txBody>
      </p:sp>
    </p:spTree>
    <p:extLst>
      <p:ext uri="{BB962C8B-B14F-4D97-AF65-F5344CB8AC3E}">
        <p14:creationId xmlns:p14="http://schemas.microsoft.com/office/powerpoint/2010/main" val="22807741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dirty="0" err="1" smtClean="0">
                <a:solidFill>
                  <a:srgbClr val="604A7B"/>
                </a:solidFill>
              </a:rPr>
              <a:t>Philon</a:t>
            </a:r>
            <a:r>
              <a:rPr lang="fr-FR" sz="3200" dirty="0" smtClean="0">
                <a:solidFill>
                  <a:srgbClr val="604A7B"/>
                </a:solidFill>
              </a:rPr>
              <a:t> de Byzance (-250)</a:t>
            </a:r>
            <a:endParaRPr lang="fr-FR" sz="3200" dirty="0">
              <a:solidFill>
                <a:srgbClr val="604A7B"/>
              </a:solidFill>
            </a:endParaRPr>
          </a:p>
        </p:txBody>
      </p:sp>
      <p:sp>
        <p:nvSpPr>
          <p:cNvPr id="3" name="Espace réservé du contenu 2"/>
          <p:cNvSpPr>
            <a:spLocks noGrp="1"/>
          </p:cNvSpPr>
          <p:nvPr>
            <p:ph idx="1"/>
          </p:nvPr>
        </p:nvSpPr>
        <p:spPr/>
        <p:txBody>
          <a:bodyPr>
            <a:normAutofit fontScale="70000" lnSpcReduction="20000"/>
          </a:bodyPr>
          <a:lstStyle/>
          <a:p>
            <a:endParaRPr lang="fr-FR" dirty="0" smtClean="0">
              <a:solidFill>
                <a:schemeClr val="accent4">
                  <a:lumMod val="75000"/>
                </a:schemeClr>
              </a:solidFill>
            </a:endParaRPr>
          </a:p>
          <a:p>
            <a:pPr marL="0" indent="0">
              <a:buNone/>
            </a:pPr>
            <a:r>
              <a:rPr lang="fr-FR" dirty="0" smtClean="0">
                <a:solidFill>
                  <a:schemeClr val="accent4">
                    <a:lumMod val="75000"/>
                  </a:schemeClr>
                </a:solidFill>
              </a:rPr>
              <a:t>On lui doit de nombreuses réalisations mécaniques utilisant la force de l’air et la conception de roues à eau.</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On lui doit aussi des travaux de génie mécanique, dont on possède encore quelques fragments.</a:t>
            </a:r>
          </a:p>
          <a:p>
            <a:pPr lvl="0"/>
            <a:endParaRPr lang="fr-FR" dirty="0" smtClean="0">
              <a:solidFill>
                <a:schemeClr val="accent4">
                  <a:lumMod val="75000"/>
                </a:schemeClr>
              </a:solidFill>
            </a:endParaRPr>
          </a:p>
          <a:p>
            <a:pPr marL="0" indent="0">
              <a:buNone/>
            </a:pPr>
            <a:r>
              <a:rPr lang="fr-FR" dirty="0" err="1" smtClean="0">
                <a:solidFill>
                  <a:schemeClr val="accent4">
                    <a:lumMod val="75000"/>
                  </a:schemeClr>
                </a:solidFill>
              </a:rPr>
              <a:t>Philon</a:t>
            </a:r>
            <a:r>
              <a:rPr lang="fr-FR" dirty="0" smtClean="0">
                <a:solidFill>
                  <a:schemeClr val="accent4">
                    <a:lumMod val="75000"/>
                  </a:schemeClr>
                </a:solidFill>
              </a:rPr>
              <a:t> de Byzance est l’un des rares ingénieurs de l’Antiquité à faire un usage extensif des mathématiques… (C’était probablement un élève de </a:t>
            </a:r>
            <a:r>
              <a:rPr lang="fr-FR" dirty="0" err="1" smtClean="0">
                <a:solidFill>
                  <a:schemeClr val="accent4">
                    <a:lumMod val="75000"/>
                  </a:schemeClr>
                </a:solidFill>
              </a:rPr>
              <a:t>Ktésibios</a:t>
            </a:r>
            <a:r>
              <a:rPr lang="fr-FR" dirty="0" smtClean="0">
                <a:solidFill>
                  <a:schemeClr val="accent4">
                    <a:lumMod val="75000"/>
                  </a:schemeClr>
                </a:solidFill>
              </a:rPr>
              <a:t>)</a:t>
            </a:r>
          </a:p>
          <a:p>
            <a:pPr lvl="0"/>
            <a:endParaRPr lang="fr-FR" dirty="0" smtClean="0">
              <a:solidFill>
                <a:schemeClr val="accent4">
                  <a:lumMod val="75000"/>
                </a:schemeClr>
              </a:solidFill>
            </a:endParaRPr>
          </a:p>
          <a:p>
            <a:pPr marL="0" lvl="0" indent="0" algn="ctr">
              <a:buNone/>
            </a:pPr>
            <a:r>
              <a:rPr lang="fr-FR" dirty="0" smtClean="0">
                <a:solidFill>
                  <a:schemeClr val="accent4">
                    <a:lumMod val="75000"/>
                  </a:schemeClr>
                </a:solidFill>
              </a:rPr>
              <a:t>Une exception dans l’histoire des sciences jusqu’à la fin du Moyen-Age.</a:t>
            </a:r>
          </a:p>
          <a:p>
            <a:pPr marL="0" indent="0">
              <a:buNone/>
            </a:pPr>
            <a:endParaRPr lang="fr-FR" dirty="0"/>
          </a:p>
        </p:txBody>
      </p:sp>
    </p:spTree>
    <p:extLst>
      <p:ext uri="{BB962C8B-B14F-4D97-AF65-F5344CB8AC3E}">
        <p14:creationId xmlns:p14="http://schemas.microsoft.com/office/powerpoint/2010/main" val="5342835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728863"/>
          </a:xfrm>
        </p:spPr>
        <p:txBody>
          <a:bodyPr>
            <a:normAutofit/>
          </a:bodyPr>
          <a:lstStyle/>
          <a:p>
            <a:r>
              <a:rPr lang="fr-FR" sz="3200" dirty="0" smtClean="0">
                <a:solidFill>
                  <a:srgbClr val="660066"/>
                </a:solidFill>
              </a:rPr>
              <a:t>Archimède (-287, -212)</a:t>
            </a:r>
            <a:endParaRPr lang="fr-FR" sz="3200" dirty="0">
              <a:solidFill>
                <a:srgbClr val="660066"/>
              </a:solidFill>
            </a:endParaRPr>
          </a:p>
        </p:txBody>
      </p:sp>
      <p:sp>
        <p:nvSpPr>
          <p:cNvPr id="3" name="Espace réservé du contenu 2"/>
          <p:cNvSpPr>
            <a:spLocks noGrp="1"/>
          </p:cNvSpPr>
          <p:nvPr>
            <p:ph idx="1"/>
          </p:nvPr>
        </p:nvSpPr>
        <p:spPr>
          <a:xfrm>
            <a:off x="457200" y="1600200"/>
            <a:ext cx="8565798" cy="5257800"/>
          </a:xfrm>
        </p:spPr>
        <p:txBody>
          <a:bodyPr>
            <a:normAutofit fontScale="55000" lnSpcReduction="20000"/>
          </a:bodyPr>
          <a:lstStyle/>
          <a:p>
            <a:pPr marL="0" indent="0">
              <a:buNone/>
            </a:pPr>
            <a:r>
              <a:rPr lang="fr-FR" dirty="0" smtClean="0">
                <a:solidFill>
                  <a:schemeClr val="accent4">
                    <a:lumMod val="75000"/>
                  </a:schemeClr>
                </a:solidFill>
              </a:rPr>
              <a:t>Le père de l’ingénierie moderne ? Il fut tout à la fois mathématicien, savant et ingénieur. </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L’histoire a retenu d’Archimède son goût pour les mathématiques et la théorie et un </a:t>
            </a:r>
            <a:r>
              <a:rPr lang="fr-FR" b="1" dirty="0" smtClean="0">
                <a:solidFill>
                  <a:schemeClr val="accent4">
                    <a:lumMod val="75000"/>
                  </a:schemeClr>
                </a:solidFill>
              </a:rPr>
              <a:t>dédain profond qu’il aurait  manifesté pour les arts pratiques vulgaires</a:t>
            </a:r>
            <a:r>
              <a:rPr lang="fr-FR" dirty="0" smtClean="0">
                <a:solidFill>
                  <a:schemeClr val="accent4">
                    <a:lumMod val="75000"/>
                  </a:schemeClr>
                </a:solidFill>
              </a:rPr>
              <a:t>.</a:t>
            </a:r>
          </a:p>
          <a:p>
            <a:pPr marL="0" indent="0">
              <a:buNone/>
            </a:pPr>
            <a:endParaRPr lang="fr-FR" dirty="0" smtClean="0">
              <a:solidFill>
                <a:schemeClr val="accent4">
                  <a:lumMod val="75000"/>
                </a:schemeClr>
              </a:solidFill>
            </a:endParaRPr>
          </a:p>
          <a:p>
            <a:pPr marL="0" indent="0">
              <a:buNone/>
            </a:pPr>
            <a:r>
              <a:rPr lang="fr-FR" dirty="0" smtClean="0">
                <a:solidFill>
                  <a:schemeClr val="accent4">
                    <a:lumMod val="75000"/>
                  </a:schemeClr>
                </a:solidFill>
              </a:rPr>
              <a:t>Les historiens contemporains pensent plutôt qu’Archimède était </a:t>
            </a:r>
            <a:r>
              <a:rPr lang="fr-FR" b="1" dirty="0" smtClean="0">
                <a:solidFill>
                  <a:schemeClr val="accent4">
                    <a:lumMod val="75000"/>
                  </a:schemeClr>
                </a:solidFill>
              </a:rPr>
              <a:t>d’abord un ingénieur</a:t>
            </a:r>
            <a:r>
              <a:rPr lang="fr-FR" dirty="0" smtClean="0">
                <a:solidFill>
                  <a:schemeClr val="accent4">
                    <a:lumMod val="75000"/>
                  </a:schemeClr>
                </a:solidFill>
              </a:rPr>
              <a:t> :</a:t>
            </a:r>
          </a:p>
          <a:p>
            <a:pPr marL="360363" lvl="0" indent="-184150">
              <a:buFont typeface="Wingdings" pitchFamily="2" charset="2"/>
              <a:buChar char="§"/>
            </a:pPr>
            <a:r>
              <a:rPr lang="fr-FR" dirty="0" smtClean="0">
                <a:solidFill>
                  <a:schemeClr val="accent4">
                    <a:lumMod val="75000"/>
                  </a:schemeClr>
                </a:solidFill>
              </a:rPr>
              <a:t>Il était un protégé du roi Hiéron de Syracuse (-270-215), peut-être même un membre de sa famille.</a:t>
            </a:r>
          </a:p>
          <a:p>
            <a:pPr marL="360363" lvl="0" indent="-184150">
              <a:buFont typeface="Wingdings" pitchFamily="2" charset="2"/>
              <a:buChar char="§"/>
            </a:pPr>
            <a:r>
              <a:rPr lang="fr-FR" dirty="0" smtClean="0">
                <a:solidFill>
                  <a:schemeClr val="accent4">
                    <a:lumMod val="75000"/>
                  </a:schemeClr>
                </a:solidFill>
              </a:rPr>
              <a:t>Il avait fait ses études au MIT de l’époque (Alexandrie) et à son retour il avait été placé à la tête de la flotte navale de Syracuse.</a:t>
            </a:r>
          </a:p>
          <a:p>
            <a:pPr marL="360363" lvl="0" indent="-184150">
              <a:buFont typeface="Wingdings" pitchFamily="2" charset="2"/>
              <a:buChar char="§"/>
            </a:pPr>
            <a:r>
              <a:rPr lang="fr-FR" dirty="0" smtClean="0">
                <a:solidFill>
                  <a:schemeClr val="accent4">
                    <a:lumMod val="75000"/>
                  </a:schemeClr>
                </a:solidFill>
              </a:rPr>
              <a:t>De nombreux travaux mathématiques sur le centre de gravité ou sur la flottabilité, recherches qui sont liées à des applications pratiques.</a:t>
            </a:r>
          </a:p>
          <a:p>
            <a:endParaRPr lang="fr-FR" dirty="0" smtClean="0">
              <a:solidFill>
                <a:schemeClr val="accent4">
                  <a:lumMod val="75000"/>
                </a:schemeClr>
              </a:solidFill>
            </a:endParaRPr>
          </a:p>
          <a:p>
            <a:pPr marL="0" indent="0">
              <a:buNone/>
            </a:pPr>
            <a:endParaRPr lang="fr-FR" dirty="0" smtClean="0">
              <a:solidFill>
                <a:schemeClr val="accent4">
                  <a:lumMod val="75000"/>
                </a:schemeClr>
              </a:solidFill>
            </a:endParaRPr>
          </a:p>
          <a:p>
            <a:pPr marL="0" indent="0" algn="ctr">
              <a:buNone/>
            </a:pPr>
            <a:r>
              <a:rPr lang="fr-FR" dirty="0" smtClean="0">
                <a:solidFill>
                  <a:schemeClr val="accent4">
                    <a:lumMod val="75000"/>
                  </a:schemeClr>
                </a:solidFill>
              </a:rPr>
              <a:t>Importance d’Archimède : </a:t>
            </a:r>
            <a:r>
              <a:rPr lang="fr-FR" b="1" dirty="0" smtClean="0">
                <a:solidFill>
                  <a:schemeClr val="accent4">
                    <a:lumMod val="75000"/>
                  </a:schemeClr>
                </a:solidFill>
              </a:rPr>
              <a:t>c’est probablement le premier exemple d’un savant chez qui le savoir scientifique est dérivé de ses pratiques d’ingénieur</a:t>
            </a:r>
            <a:r>
              <a:rPr lang="fr-FR" dirty="0" smtClean="0">
                <a:solidFill>
                  <a:schemeClr val="accent4">
                    <a:lumMod val="75000"/>
                  </a:schemeClr>
                </a:solidFill>
              </a:rPr>
              <a:t> (le principe d’Archimède est peut-être lié à ses travaux sur le centre de gravité et sur les questions de flottabilité).</a:t>
            </a:r>
          </a:p>
          <a:p>
            <a:pPr marL="0" indent="0">
              <a:buNone/>
            </a:pPr>
            <a:endParaRPr lang="fr-FR" dirty="0">
              <a:solidFill>
                <a:schemeClr val="accent4">
                  <a:lumMod val="75000"/>
                </a:schemeClr>
              </a:solidFill>
            </a:endParaRPr>
          </a:p>
        </p:txBody>
      </p:sp>
    </p:spTree>
    <p:extLst>
      <p:ext uri="{BB962C8B-B14F-4D97-AF65-F5344CB8AC3E}">
        <p14:creationId xmlns:p14="http://schemas.microsoft.com/office/powerpoint/2010/main" val="389035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solidFill>
                  <a:srgbClr val="660066"/>
                </a:solidFill>
              </a:rPr>
              <a:t>Les travaux d’Archimède en mécanique</a:t>
            </a:r>
            <a:endParaRPr lang="fr-FR" sz="2800" dirty="0">
              <a:solidFill>
                <a:srgbClr val="660066"/>
              </a:solidFill>
            </a:endParaRPr>
          </a:p>
        </p:txBody>
      </p:sp>
      <p:sp>
        <p:nvSpPr>
          <p:cNvPr id="3" name="Espace réservé du contenu 2"/>
          <p:cNvSpPr>
            <a:spLocks noGrp="1"/>
          </p:cNvSpPr>
          <p:nvPr>
            <p:ph idx="1"/>
          </p:nvPr>
        </p:nvSpPr>
        <p:spPr>
          <a:xfrm>
            <a:off x="0" y="1600200"/>
            <a:ext cx="9144000" cy="5257800"/>
          </a:xfrm>
        </p:spPr>
        <p:txBody>
          <a:bodyPr>
            <a:normAutofit fontScale="62500" lnSpcReduction="20000"/>
          </a:bodyPr>
          <a:lstStyle/>
          <a:p>
            <a:pPr>
              <a:lnSpc>
                <a:spcPct val="90000"/>
              </a:lnSpc>
              <a:buFont typeface="Wingdings" pitchFamily="2" charset="2"/>
              <a:buNone/>
            </a:pPr>
            <a:r>
              <a:rPr lang="fr-FR" sz="3300" dirty="0" smtClean="0">
                <a:solidFill>
                  <a:schemeClr val="accent4">
                    <a:lumMod val="75000"/>
                  </a:schemeClr>
                </a:solidFill>
                <a:cs typeface="Times New Roman" pitchFamily="18" charset="0"/>
                <a:sym typeface="Symbol" pitchFamily="18" charset="2"/>
              </a:rPr>
              <a:t>Archimède se rendra également célèbre par ses travaux en mécanique.</a:t>
            </a:r>
          </a:p>
          <a:p>
            <a:pPr>
              <a:lnSpc>
                <a:spcPct val="90000"/>
              </a:lnSpc>
              <a:buFont typeface="Wingdings" pitchFamily="2" charset="2"/>
              <a:buNone/>
            </a:pPr>
            <a:endParaRPr lang="fr-FR" sz="3300" dirty="0" smtClean="0">
              <a:solidFill>
                <a:schemeClr val="accent4">
                  <a:lumMod val="75000"/>
                </a:schemeClr>
              </a:solidFill>
              <a:cs typeface="Times New Roman" pitchFamily="18" charset="0"/>
              <a:sym typeface="Symbol" pitchFamily="18" charset="2"/>
            </a:endParaRPr>
          </a:p>
          <a:p>
            <a:pPr marL="757238" lvl="1" indent="-274638">
              <a:lnSpc>
                <a:spcPct val="90000"/>
              </a:lnSpc>
            </a:pPr>
            <a:r>
              <a:rPr lang="fr-FR" sz="3300" dirty="0" smtClean="0">
                <a:solidFill>
                  <a:schemeClr val="accent4">
                    <a:lumMod val="75000"/>
                  </a:schemeClr>
                </a:solidFill>
                <a:cs typeface="Times New Roman" pitchFamily="18" charset="0"/>
              </a:rPr>
              <a:t>Archimède sera le premier à </a:t>
            </a:r>
            <a:r>
              <a:rPr lang="fr-FR" sz="3300" b="1" dirty="0" smtClean="0">
                <a:solidFill>
                  <a:schemeClr val="accent4">
                    <a:lumMod val="75000"/>
                  </a:schemeClr>
                </a:solidFill>
                <a:cs typeface="Times New Roman" pitchFamily="18" charset="0"/>
              </a:rPr>
              <a:t>systématiser les machines simples </a:t>
            </a:r>
            <a:r>
              <a:rPr lang="fr-FR" sz="3300" dirty="0" smtClean="0">
                <a:solidFill>
                  <a:schemeClr val="accent4">
                    <a:lumMod val="75000"/>
                  </a:schemeClr>
                </a:solidFill>
                <a:cs typeface="Times New Roman" pitchFamily="18" charset="0"/>
              </a:rPr>
              <a:t>(plan incliné, vis, coin, levier, roue, poulie) et à construire une étude théorique de leur fonctionnement. La théorie des cinq mécaniques servira à tous les ingénieurs qui lui succéderont. Elle décrit la manière d’utiliser les machines simples dans les procédés de construction </a:t>
            </a:r>
          </a:p>
          <a:p>
            <a:pPr marL="757238" lvl="1" indent="-274638">
              <a:lnSpc>
                <a:spcPct val="90000"/>
              </a:lnSpc>
            </a:pPr>
            <a:endParaRPr lang="fr-FR" sz="3300" dirty="0" smtClean="0">
              <a:solidFill>
                <a:schemeClr val="accent4">
                  <a:lumMod val="75000"/>
                </a:schemeClr>
              </a:solidFill>
              <a:cs typeface="Times New Roman" pitchFamily="18" charset="0"/>
            </a:endParaRPr>
          </a:p>
          <a:p>
            <a:pPr marL="757238" lvl="1" indent="-274638">
              <a:lnSpc>
                <a:spcPct val="90000"/>
              </a:lnSpc>
            </a:pPr>
            <a:r>
              <a:rPr lang="fr-FR" sz="3300" dirty="0" smtClean="0">
                <a:solidFill>
                  <a:schemeClr val="accent4">
                    <a:lumMod val="75000"/>
                  </a:schemeClr>
                </a:solidFill>
                <a:cs typeface="Times New Roman" pitchFamily="18" charset="0"/>
              </a:rPr>
              <a:t>On lui doit vraisemblablement la </a:t>
            </a:r>
            <a:r>
              <a:rPr lang="fr-FR" sz="3300" b="1" dirty="0" smtClean="0">
                <a:solidFill>
                  <a:schemeClr val="accent4">
                    <a:lumMod val="75000"/>
                  </a:schemeClr>
                </a:solidFill>
                <a:cs typeface="Times New Roman" pitchFamily="18" charset="0"/>
              </a:rPr>
              <a:t>poulie composée</a:t>
            </a:r>
            <a:r>
              <a:rPr lang="fr-FR" sz="3300" dirty="0" smtClean="0">
                <a:solidFill>
                  <a:schemeClr val="accent4">
                    <a:lumMod val="75000"/>
                  </a:schemeClr>
                </a:solidFill>
                <a:cs typeface="Times New Roman" pitchFamily="18" charset="0"/>
              </a:rPr>
              <a:t>, dispositif destiné à multiplier la force de traction ou de levage.</a:t>
            </a:r>
          </a:p>
          <a:p>
            <a:pPr marL="757238" lvl="1" indent="-274638">
              <a:lnSpc>
                <a:spcPct val="90000"/>
              </a:lnSpc>
            </a:pPr>
            <a:endParaRPr lang="fr-FR" sz="3300" dirty="0" smtClean="0">
              <a:solidFill>
                <a:schemeClr val="accent4">
                  <a:lumMod val="75000"/>
                </a:schemeClr>
              </a:solidFill>
              <a:cs typeface="Times New Roman" pitchFamily="18" charset="0"/>
            </a:endParaRPr>
          </a:p>
          <a:p>
            <a:pPr marL="757238" lvl="1" indent="-274638">
              <a:lnSpc>
                <a:spcPct val="90000"/>
              </a:lnSpc>
            </a:pPr>
            <a:r>
              <a:rPr lang="fr-FR" sz="3300" dirty="0" smtClean="0">
                <a:solidFill>
                  <a:schemeClr val="accent4">
                    <a:lumMod val="75000"/>
                  </a:schemeClr>
                </a:solidFill>
                <a:cs typeface="Times New Roman" pitchFamily="18" charset="0"/>
              </a:rPr>
              <a:t>C’est également lui qui exprimera le </a:t>
            </a:r>
            <a:r>
              <a:rPr lang="fr-FR" sz="3300" b="1" dirty="0" smtClean="0">
                <a:solidFill>
                  <a:schemeClr val="accent4">
                    <a:lumMod val="75000"/>
                  </a:schemeClr>
                </a:solidFill>
                <a:cs typeface="Times New Roman" pitchFamily="18" charset="0"/>
              </a:rPr>
              <a:t>principe du levier</a:t>
            </a:r>
            <a:r>
              <a:rPr lang="fr-FR" sz="3300" dirty="0" smtClean="0">
                <a:solidFill>
                  <a:schemeClr val="accent4">
                    <a:lumMod val="75000"/>
                  </a:schemeClr>
                </a:solidFill>
                <a:cs typeface="Times New Roman" pitchFamily="18" charset="0"/>
              </a:rPr>
              <a:t>. </a:t>
            </a:r>
          </a:p>
          <a:p>
            <a:pPr>
              <a:lnSpc>
                <a:spcPct val="90000"/>
              </a:lnSpc>
              <a:buFont typeface="Wingdings" pitchFamily="2" charset="2"/>
              <a:buNone/>
            </a:pPr>
            <a:endParaRPr lang="fr-FR" sz="3300" dirty="0" smtClean="0">
              <a:solidFill>
                <a:schemeClr val="accent4">
                  <a:lumMod val="75000"/>
                </a:schemeClr>
              </a:solidFill>
            </a:endParaRPr>
          </a:p>
          <a:p>
            <a:pPr>
              <a:lnSpc>
                <a:spcPct val="90000"/>
              </a:lnSpc>
              <a:buFont typeface="Wingdings" pitchFamily="2" charset="2"/>
              <a:buNone/>
            </a:pPr>
            <a:r>
              <a:rPr lang="fr-FR" sz="3300" dirty="0" smtClean="0">
                <a:solidFill>
                  <a:schemeClr val="accent4">
                    <a:lumMod val="75000"/>
                  </a:schemeClr>
                </a:solidFill>
                <a:cs typeface="Times New Roman" pitchFamily="18" charset="0"/>
              </a:rPr>
              <a:t>Archimède s’intéressait énormément aux possibilités que présentaient les machines simples de multiplier une force :</a:t>
            </a:r>
          </a:p>
          <a:p>
            <a:pPr>
              <a:lnSpc>
                <a:spcPct val="90000"/>
              </a:lnSpc>
              <a:buFont typeface="Wingdings" pitchFamily="2" charset="2"/>
              <a:buNone/>
            </a:pPr>
            <a:endParaRPr lang="fr-FR" sz="3300" dirty="0" smtClean="0">
              <a:solidFill>
                <a:schemeClr val="accent4">
                  <a:lumMod val="75000"/>
                </a:schemeClr>
              </a:solidFill>
              <a:cs typeface="Times New Roman" pitchFamily="18" charset="0"/>
            </a:endParaRPr>
          </a:p>
          <a:p>
            <a:pPr algn="ctr">
              <a:lnSpc>
                <a:spcPct val="90000"/>
              </a:lnSpc>
              <a:buFont typeface="Wingdings" pitchFamily="2" charset="2"/>
              <a:buNone/>
            </a:pPr>
            <a:r>
              <a:rPr lang="fr-FR" sz="3300" b="1" dirty="0" smtClean="0">
                <a:solidFill>
                  <a:schemeClr val="accent4">
                    <a:lumMod val="75000"/>
                  </a:schemeClr>
                </a:solidFill>
                <a:cs typeface="Times New Roman" pitchFamily="18" charset="0"/>
              </a:rPr>
              <a:t>« Indiquez moi l’endroit où je puisse rester immobile, et je remuerai la Terre ».</a:t>
            </a:r>
          </a:p>
          <a:p>
            <a:pPr algn="ctr">
              <a:lnSpc>
                <a:spcPct val="90000"/>
              </a:lnSpc>
              <a:buFont typeface="Wingdings" pitchFamily="2" charset="2"/>
              <a:buNone/>
            </a:pPr>
            <a:r>
              <a:rPr lang="fr-FR" sz="3300" b="1" dirty="0" smtClean="0">
                <a:solidFill>
                  <a:schemeClr val="accent4">
                    <a:lumMod val="75000"/>
                  </a:schemeClr>
                </a:solidFill>
                <a:cs typeface="Times New Roman" pitchFamily="18" charset="0"/>
              </a:rPr>
              <a:t>« Donnez moi un point d’appui et je soulèverai le monde ».</a:t>
            </a:r>
          </a:p>
          <a:p>
            <a:pPr marL="0" indent="0">
              <a:buNone/>
            </a:pPr>
            <a:endParaRPr lang="fr-FR" dirty="0"/>
          </a:p>
        </p:txBody>
      </p:sp>
    </p:spTree>
    <p:extLst>
      <p:ext uri="{BB962C8B-B14F-4D97-AF65-F5344CB8AC3E}">
        <p14:creationId xmlns:p14="http://schemas.microsoft.com/office/powerpoint/2010/main" val="26853855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solidFill>
                  <a:srgbClr val="660066"/>
                </a:solidFill>
              </a:rPr>
              <a:t>Cléon (-36 env.)</a:t>
            </a:r>
            <a:endParaRPr lang="fr-FR" sz="2800" dirty="0">
              <a:solidFill>
                <a:srgbClr val="660066"/>
              </a:solidFill>
            </a:endParaRPr>
          </a:p>
        </p:txBody>
      </p:sp>
      <p:sp>
        <p:nvSpPr>
          <p:cNvPr id="3" name="Espace réservé du contenu 2"/>
          <p:cNvSpPr>
            <a:spLocks noGrp="1"/>
          </p:cNvSpPr>
          <p:nvPr>
            <p:ph idx="1"/>
          </p:nvPr>
        </p:nvSpPr>
        <p:spPr>
          <a:xfrm>
            <a:off x="457200" y="1600200"/>
            <a:ext cx="8229600" cy="5257800"/>
          </a:xfrm>
        </p:spPr>
        <p:txBody>
          <a:bodyPr>
            <a:normAutofit fontScale="62500" lnSpcReduction="20000"/>
          </a:bodyPr>
          <a:lstStyle/>
          <a:p>
            <a:pPr marL="0" indent="0">
              <a:buNone/>
            </a:pPr>
            <a:r>
              <a:rPr lang="fr-FR" dirty="0" smtClean="0">
                <a:solidFill>
                  <a:schemeClr val="accent4">
                    <a:lumMod val="75000"/>
                  </a:schemeClr>
                </a:solidFill>
              </a:rPr>
              <a:t>Cléon, ingénieur grec égyptien travaillait sous le règne de Ptolémée </a:t>
            </a:r>
            <a:r>
              <a:rPr lang="fr-FR" dirty="0" err="1" smtClean="0">
                <a:solidFill>
                  <a:schemeClr val="accent4">
                    <a:lumMod val="75000"/>
                  </a:schemeClr>
                </a:solidFill>
              </a:rPr>
              <a:t>Philadelphe</a:t>
            </a:r>
            <a:r>
              <a:rPr lang="fr-FR" dirty="0" smtClean="0">
                <a:solidFill>
                  <a:schemeClr val="accent4">
                    <a:lumMod val="75000"/>
                  </a:schemeClr>
                </a:solidFill>
              </a:rPr>
              <a:t>.</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Ses réalisations sont moins importantes que celles d’Archimède. En revanche on a quelques détails sur son activité professionnelle grâce à des documents retrouvés au 19° siècle :</a:t>
            </a:r>
          </a:p>
          <a:p>
            <a:pPr marL="0" lvl="0" indent="0">
              <a:buNone/>
            </a:pPr>
            <a:r>
              <a:rPr lang="fr-FR" dirty="0" smtClean="0">
                <a:solidFill>
                  <a:schemeClr val="accent4">
                    <a:lumMod val="75000"/>
                  </a:schemeClr>
                </a:solidFill>
              </a:rPr>
              <a:t>Un travail d’ingénieur de district : chargé d’une section du système d’irrigation près de </a:t>
            </a:r>
            <a:r>
              <a:rPr lang="fr-FR" dirty="0" err="1" smtClean="0">
                <a:solidFill>
                  <a:schemeClr val="accent4">
                    <a:lumMod val="75000"/>
                  </a:schemeClr>
                </a:solidFill>
              </a:rPr>
              <a:t>Fayum</a:t>
            </a:r>
            <a:r>
              <a:rPr lang="fr-FR" dirty="0" smtClean="0">
                <a:solidFill>
                  <a:schemeClr val="accent4">
                    <a:lumMod val="75000"/>
                  </a:schemeClr>
                </a:solidFill>
              </a:rPr>
              <a:t> (Egypte).</a:t>
            </a:r>
          </a:p>
          <a:p>
            <a:pPr marL="0" lvl="0" indent="0">
              <a:buNone/>
            </a:pPr>
            <a:r>
              <a:rPr lang="fr-FR" dirty="0" smtClean="0">
                <a:solidFill>
                  <a:schemeClr val="accent4">
                    <a:lumMod val="75000"/>
                  </a:schemeClr>
                </a:solidFill>
              </a:rPr>
              <a:t>Membre d’une structure bureaucratique très élaborée, au sein de laquelle il avait gravi les échelons (mais on ne sait rien de la manière dont il avait été formé ni comment il avait été recruté).</a:t>
            </a:r>
          </a:p>
          <a:p>
            <a:pPr marL="0" lvl="0" indent="0">
              <a:buNone/>
            </a:pPr>
            <a:r>
              <a:rPr lang="fr-FR" dirty="0" smtClean="0">
                <a:solidFill>
                  <a:schemeClr val="accent4">
                    <a:lumMod val="75000"/>
                  </a:schemeClr>
                </a:solidFill>
              </a:rPr>
              <a:t>Un rôle essentiellement managérial : il disposait d’une équipe de délégués, d’ingénieurs junior, de maçons, de transporteurs et d’ouvriers.</a:t>
            </a:r>
          </a:p>
          <a:p>
            <a:pPr marL="0" lvl="0" indent="0">
              <a:buNone/>
            </a:pPr>
            <a:r>
              <a:rPr lang="fr-FR" dirty="0" smtClean="0">
                <a:solidFill>
                  <a:schemeClr val="accent4">
                    <a:lumMod val="75000"/>
                  </a:schemeClr>
                </a:solidFill>
              </a:rPr>
              <a:t>Il avait aussi des marchés avec des entrepreneurs indépendants.</a:t>
            </a:r>
          </a:p>
          <a:p>
            <a:pPr marL="0" lvl="0" indent="0">
              <a:buNone/>
            </a:pPr>
            <a:r>
              <a:rPr lang="fr-FR" dirty="0" smtClean="0">
                <a:solidFill>
                  <a:schemeClr val="accent4">
                    <a:lumMod val="75000"/>
                  </a:schemeClr>
                </a:solidFill>
              </a:rPr>
              <a:t>Son quotidien : les retards de livraisons, les négociations de prix, les plaintes sur la qualité du service (écoulement de l’eau), les rappels pour les paiements de factures, etc.</a:t>
            </a:r>
          </a:p>
          <a:p>
            <a:pPr marL="0" lvl="0" indent="0">
              <a:buNone/>
            </a:pPr>
            <a:r>
              <a:rPr lang="fr-FR" dirty="0" smtClean="0">
                <a:solidFill>
                  <a:schemeClr val="accent4">
                    <a:lumMod val="75000"/>
                  </a:schemeClr>
                </a:solidFill>
              </a:rPr>
              <a:t>Il fut accusé de détournement de fonds et révoqué.</a:t>
            </a:r>
          </a:p>
          <a:p>
            <a:endParaRPr lang="fr-FR" dirty="0" smtClean="0"/>
          </a:p>
          <a:p>
            <a:pPr marL="0" indent="0">
              <a:buNone/>
            </a:pPr>
            <a:endParaRPr lang="fr-FR" dirty="0"/>
          </a:p>
        </p:txBody>
      </p:sp>
    </p:spTree>
    <p:extLst>
      <p:ext uri="{BB962C8B-B14F-4D97-AF65-F5344CB8AC3E}">
        <p14:creationId xmlns:p14="http://schemas.microsoft.com/office/powerpoint/2010/main" val="40589484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03985" y="105908"/>
            <a:ext cx="8229600" cy="888713"/>
          </a:xfrm>
        </p:spPr>
        <p:txBody>
          <a:bodyPr>
            <a:normAutofit fontScale="90000"/>
          </a:bodyPr>
          <a:lstStyle/>
          <a:p>
            <a:r>
              <a:rPr lang="fr-FR" sz="3200" dirty="0" smtClean="0">
                <a:solidFill>
                  <a:srgbClr val="660066"/>
                </a:solidFill>
              </a:rPr>
              <a:t>Et l’antiquité latine ?</a:t>
            </a:r>
            <a:br>
              <a:rPr lang="fr-FR" sz="3200" dirty="0" smtClean="0">
                <a:solidFill>
                  <a:srgbClr val="660066"/>
                </a:solidFill>
              </a:rPr>
            </a:br>
            <a:r>
              <a:rPr lang="fr-FR" sz="3200" dirty="0" smtClean="0">
                <a:solidFill>
                  <a:srgbClr val="660066"/>
                </a:solidFill>
              </a:rPr>
              <a:t>Peu d’informations précises…</a:t>
            </a:r>
            <a:endParaRPr lang="fr-FR" sz="3200" dirty="0">
              <a:solidFill>
                <a:srgbClr val="660066"/>
              </a:solidFill>
            </a:endParaRPr>
          </a:p>
        </p:txBody>
      </p:sp>
      <p:sp>
        <p:nvSpPr>
          <p:cNvPr id="3" name="Espace réservé du contenu 2"/>
          <p:cNvSpPr>
            <a:spLocks noGrp="1"/>
          </p:cNvSpPr>
          <p:nvPr>
            <p:ph idx="1"/>
          </p:nvPr>
        </p:nvSpPr>
        <p:spPr>
          <a:xfrm>
            <a:off x="457200" y="1252158"/>
            <a:ext cx="4370310" cy="5367710"/>
          </a:xfrm>
        </p:spPr>
        <p:txBody>
          <a:bodyPr>
            <a:noAutofit/>
          </a:bodyPr>
          <a:lstStyle/>
          <a:p>
            <a:pPr marL="0" indent="0">
              <a:buNone/>
            </a:pPr>
            <a:r>
              <a:rPr lang="fr-FR" sz="1800" dirty="0" smtClean="0">
                <a:solidFill>
                  <a:schemeClr val="accent4">
                    <a:lumMod val="75000"/>
                  </a:schemeClr>
                </a:solidFill>
              </a:rPr>
              <a:t>Le plus célèbre des ingénieurs romains dans l’Antiquité est probablement </a:t>
            </a:r>
            <a:r>
              <a:rPr lang="fr-FR" sz="1800" b="1" dirty="0" smtClean="0">
                <a:solidFill>
                  <a:schemeClr val="accent4">
                    <a:lumMod val="75000"/>
                  </a:schemeClr>
                </a:solidFill>
              </a:rPr>
              <a:t>Vitruve</a:t>
            </a:r>
            <a:r>
              <a:rPr lang="fr-FR" sz="1800" dirty="0" smtClean="0">
                <a:solidFill>
                  <a:schemeClr val="accent4">
                    <a:lumMod val="75000"/>
                  </a:schemeClr>
                </a:solidFill>
              </a:rPr>
              <a:t> (100 après JC)</a:t>
            </a:r>
          </a:p>
          <a:p>
            <a:pPr marL="0" indent="0">
              <a:buNone/>
            </a:pPr>
            <a:r>
              <a:rPr lang="fr-FR" sz="1800" dirty="0" smtClean="0">
                <a:solidFill>
                  <a:schemeClr val="accent4">
                    <a:lumMod val="75000"/>
                  </a:schemeClr>
                </a:solidFill>
              </a:rPr>
              <a:t>On a conservé une partie de ses écrits, notamment son </a:t>
            </a:r>
            <a:r>
              <a:rPr lang="fr-FR" sz="1800" i="1" dirty="0" smtClean="0">
                <a:solidFill>
                  <a:schemeClr val="accent4">
                    <a:lumMod val="75000"/>
                  </a:schemeClr>
                </a:solidFill>
              </a:rPr>
              <a:t>De architectura</a:t>
            </a:r>
            <a:r>
              <a:rPr lang="fr-FR" sz="1800" dirty="0" smtClean="0">
                <a:solidFill>
                  <a:schemeClr val="accent4">
                    <a:lumMod val="75000"/>
                  </a:schemeClr>
                </a:solidFill>
              </a:rPr>
              <a:t>. Ce livre est une synthèse du savoir architectural de l’époque (et notamment du savoir grec).</a:t>
            </a:r>
          </a:p>
          <a:p>
            <a:pPr marL="0" indent="0">
              <a:buNone/>
            </a:pPr>
            <a:r>
              <a:rPr lang="fr-FR" sz="1800" dirty="0" smtClean="0">
                <a:solidFill>
                  <a:schemeClr val="accent4">
                    <a:lumMod val="75000"/>
                  </a:schemeClr>
                </a:solidFill>
              </a:rPr>
              <a:t>Dans ce traité, Vitruve donne une liste des compétences requises pour devenir un ingénieur-architecte :</a:t>
            </a:r>
          </a:p>
          <a:p>
            <a:pPr marL="685800" lvl="1">
              <a:buFont typeface="Wingdings" pitchFamily="2" charset="2"/>
              <a:buChar char="§"/>
            </a:pPr>
            <a:r>
              <a:rPr lang="fr-FR" sz="1600" dirty="0" smtClean="0">
                <a:solidFill>
                  <a:schemeClr val="accent4">
                    <a:lumMod val="75000"/>
                  </a:schemeClr>
                </a:solidFill>
              </a:rPr>
              <a:t>Des talents naturels ;</a:t>
            </a:r>
          </a:p>
          <a:p>
            <a:pPr marL="685800" lvl="1">
              <a:buFont typeface="Wingdings" pitchFamily="2" charset="2"/>
              <a:buChar char="§"/>
            </a:pPr>
            <a:r>
              <a:rPr lang="fr-FR" sz="1600" dirty="0" smtClean="0">
                <a:solidFill>
                  <a:schemeClr val="accent4">
                    <a:lumMod val="75000"/>
                  </a:schemeClr>
                </a:solidFill>
              </a:rPr>
              <a:t>Le désir d’apprendre ;</a:t>
            </a:r>
          </a:p>
          <a:p>
            <a:pPr marL="685800" lvl="1">
              <a:buFont typeface="Wingdings" pitchFamily="2" charset="2"/>
              <a:buChar char="§"/>
            </a:pPr>
            <a:r>
              <a:rPr lang="fr-FR" sz="1600" dirty="0" smtClean="0">
                <a:solidFill>
                  <a:schemeClr val="accent4">
                    <a:lumMod val="75000"/>
                  </a:schemeClr>
                </a:solidFill>
              </a:rPr>
              <a:t>Etre un homme de lettres.</a:t>
            </a:r>
          </a:p>
          <a:p>
            <a:pPr marL="685800" lvl="1">
              <a:buFont typeface="Wingdings" pitchFamily="2" charset="2"/>
              <a:buChar char="§"/>
            </a:pPr>
            <a:r>
              <a:rPr lang="fr-FR" sz="1600" dirty="0" smtClean="0">
                <a:solidFill>
                  <a:schemeClr val="accent4">
                    <a:lumMod val="75000"/>
                  </a:schemeClr>
                </a:solidFill>
              </a:rPr>
              <a:t>Etre un mathématicien.</a:t>
            </a:r>
          </a:p>
          <a:p>
            <a:pPr marL="685800" lvl="1">
              <a:buFont typeface="Wingdings" pitchFamily="2" charset="2"/>
              <a:buChar char="§"/>
            </a:pPr>
            <a:r>
              <a:rPr lang="fr-FR" sz="1600" dirty="0" smtClean="0">
                <a:solidFill>
                  <a:schemeClr val="accent4">
                    <a:lumMod val="75000"/>
                  </a:schemeClr>
                </a:solidFill>
              </a:rPr>
              <a:t>Etre un philosophe.</a:t>
            </a:r>
          </a:p>
          <a:p>
            <a:pPr marL="685800" lvl="1">
              <a:buFont typeface="Wingdings" pitchFamily="2" charset="2"/>
              <a:buChar char="§"/>
            </a:pPr>
            <a:r>
              <a:rPr lang="fr-FR" sz="1600" dirty="0" smtClean="0">
                <a:solidFill>
                  <a:schemeClr val="accent4">
                    <a:lumMod val="75000"/>
                  </a:schemeClr>
                </a:solidFill>
              </a:rPr>
              <a:t>Avoir des connaissances musicales et médicales.</a:t>
            </a:r>
          </a:p>
          <a:p>
            <a:pPr marL="685800" lvl="1">
              <a:buFont typeface="Wingdings" pitchFamily="2" charset="2"/>
              <a:buChar char="§"/>
            </a:pPr>
            <a:r>
              <a:rPr lang="fr-FR" sz="1600" dirty="0" smtClean="0">
                <a:solidFill>
                  <a:schemeClr val="accent4">
                    <a:lumMod val="75000"/>
                  </a:schemeClr>
                </a:solidFill>
              </a:rPr>
              <a:t>Connaître le droit.</a:t>
            </a:r>
          </a:p>
          <a:p>
            <a:pPr marL="685800" lvl="1">
              <a:buFont typeface="Wingdings" pitchFamily="2" charset="2"/>
              <a:buChar char="§"/>
            </a:pPr>
            <a:r>
              <a:rPr lang="fr-FR" sz="1600" dirty="0" smtClean="0">
                <a:solidFill>
                  <a:schemeClr val="accent4">
                    <a:lumMod val="75000"/>
                  </a:schemeClr>
                </a:solidFill>
              </a:rPr>
              <a:t>Savoir faire des calculs astronomiques.</a:t>
            </a:r>
          </a:p>
          <a:p>
            <a:pPr marL="0" indent="0">
              <a:buNone/>
            </a:pPr>
            <a:endParaRPr lang="fr-FR" sz="1800" dirty="0">
              <a:solidFill>
                <a:schemeClr val="accent4">
                  <a:lumMod val="75000"/>
                </a:schemeClr>
              </a:solidFill>
            </a:endParaRPr>
          </a:p>
        </p:txBody>
      </p:sp>
      <p:pic>
        <p:nvPicPr>
          <p:cNvPr id="4"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753265" y="1573838"/>
            <a:ext cx="2880320" cy="4525446"/>
          </a:xfrm>
          <a:prstGeom prst="rect">
            <a:avLst/>
          </a:prstGeom>
          <a:noFill/>
          <a:ln>
            <a:noFill/>
          </a:ln>
          <a:effectLst>
            <a:outerShdw blurRad="44450" dist="27940" dir="5400000" algn="ctr">
              <a:srgbClr val="000000">
                <a:alpha val="32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144445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dirty="0" smtClean="0">
                <a:solidFill>
                  <a:srgbClr val="660066"/>
                </a:solidFill>
              </a:rPr>
              <a:t>Caractères généraux de l’ingénierie romaine</a:t>
            </a:r>
            <a:endParaRPr lang="fr-FR" sz="3200" dirty="0">
              <a:solidFill>
                <a:srgbClr val="660066"/>
              </a:solidFill>
            </a:endParaRPr>
          </a:p>
        </p:txBody>
      </p:sp>
      <p:sp>
        <p:nvSpPr>
          <p:cNvPr id="3" name="Espace réservé du contenu 2"/>
          <p:cNvSpPr>
            <a:spLocks noGrp="1"/>
          </p:cNvSpPr>
          <p:nvPr>
            <p:ph idx="1"/>
          </p:nvPr>
        </p:nvSpPr>
        <p:spPr>
          <a:xfrm>
            <a:off x="457200" y="1600200"/>
            <a:ext cx="8229600" cy="5257800"/>
          </a:xfrm>
        </p:spPr>
        <p:txBody>
          <a:bodyPr>
            <a:normAutofit fontScale="70000" lnSpcReduction="20000"/>
          </a:bodyPr>
          <a:lstStyle/>
          <a:p>
            <a:pPr marL="0" lvl="0" indent="0">
              <a:buNone/>
            </a:pPr>
            <a:r>
              <a:rPr lang="fr-FR" b="1" dirty="0" smtClean="0">
                <a:solidFill>
                  <a:schemeClr val="accent4">
                    <a:lumMod val="75000"/>
                  </a:schemeClr>
                </a:solidFill>
              </a:rPr>
              <a:t>Un statut social élevé</a:t>
            </a:r>
            <a:r>
              <a:rPr lang="fr-FR" dirty="0" smtClean="0">
                <a:solidFill>
                  <a:schemeClr val="accent4">
                    <a:lumMod val="75000"/>
                  </a:schemeClr>
                </a:solidFill>
              </a:rPr>
              <a:t> ;</a:t>
            </a:r>
          </a:p>
          <a:p>
            <a:pPr marL="285750" lvl="0" indent="-285750">
              <a:buFont typeface="Wingdings" pitchFamily="2" charset="2"/>
              <a:buChar char="§"/>
            </a:pPr>
            <a:endParaRPr lang="fr-FR" dirty="0" smtClean="0">
              <a:solidFill>
                <a:schemeClr val="accent4">
                  <a:lumMod val="75000"/>
                </a:schemeClr>
              </a:solidFill>
            </a:endParaRPr>
          </a:p>
          <a:p>
            <a:pPr marL="0" lvl="0" indent="0">
              <a:buNone/>
            </a:pPr>
            <a:r>
              <a:rPr lang="fr-FR" dirty="0" smtClean="0">
                <a:solidFill>
                  <a:schemeClr val="accent4">
                    <a:lumMod val="75000"/>
                  </a:schemeClr>
                </a:solidFill>
              </a:rPr>
              <a:t>Le génie civil et le génie militaire sont les deux domaines des technologies qui ne sont pas considérés comme serviles et dégradants.</a:t>
            </a:r>
          </a:p>
          <a:p>
            <a:pPr marL="285750" lvl="0" indent="-285750">
              <a:buFont typeface="Wingdings" pitchFamily="2" charset="2"/>
              <a:buChar char="§"/>
            </a:pPr>
            <a:endParaRPr lang="fr-FR" dirty="0" smtClean="0">
              <a:solidFill>
                <a:schemeClr val="accent4">
                  <a:lumMod val="75000"/>
                </a:schemeClr>
              </a:solidFill>
            </a:endParaRPr>
          </a:p>
          <a:p>
            <a:pPr marL="0" lvl="0" indent="0">
              <a:buNone/>
            </a:pPr>
            <a:r>
              <a:rPr lang="fr-FR" b="1" dirty="0" smtClean="0">
                <a:solidFill>
                  <a:schemeClr val="accent4">
                    <a:lumMod val="75000"/>
                  </a:schemeClr>
                </a:solidFill>
              </a:rPr>
              <a:t>Des pratiques technologiques rigides et peu adaptées</a:t>
            </a:r>
            <a:r>
              <a:rPr lang="fr-FR" dirty="0" smtClean="0">
                <a:solidFill>
                  <a:schemeClr val="accent4">
                    <a:lumMod val="75000"/>
                  </a:schemeClr>
                </a:solidFill>
              </a:rPr>
              <a:t> : il y a des chefs-d’œuvre (Pont du Gard, routes) et aussi beaucoup d’ouvrages mal calculés et inutilement lourds.</a:t>
            </a:r>
          </a:p>
          <a:p>
            <a:pPr marL="285750" lvl="0" indent="-285750">
              <a:buFont typeface="Wingdings" pitchFamily="2" charset="2"/>
              <a:buChar char="§"/>
            </a:pPr>
            <a:endParaRPr lang="fr-FR" dirty="0" smtClean="0">
              <a:solidFill>
                <a:schemeClr val="accent4">
                  <a:lumMod val="75000"/>
                </a:schemeClr>
              </a:solidFill>
            </a:endParaRPr>
          </a:p>
          <a:p>
            <a:pPr marL="0" lvl="0" indent="0">
              <a:buNone/>
            </a:pPr>
            <a:r>
              <a:rPr lang="fr-FR" dirty="0" smtClean="0">
                <a:solidFill>
                  <a:schemeClr val="accent4">
                    <a:lumMod val="75000"/>
                  </a:schemeClr>
                </a:solidFill>
              </a:rPr>
              <a:t>Raisons de cette lourdeur : manque de moyens de calculs sur la résistance, une main d’œuvre abondante et peu chère (esclaves).</a:t>
            </a:r>
          </a:p>
          <a:p>
            <a:pPr marL="285750" lvl="0" indent="-285750">
              <a:buFont typeface="Wingdings" pitchFamily="2" charset="2"/>
              <a:buChar char="§"/>
            </a:pPr>
            <a:endParaRPr lang="fr-FR" dirty="0" smtClean="0">
              <a:solidFill>
                <a:schemeClr val="accent4">
                  <a:lumMod val="75000"/>
                </a:schemeClr>
              </a:solidFill>
            </a:endParaRPr>
          </a:p>
          <a:p>
            <a:pPr marL="0" lvl="0" indent="0" algn="ctr">
              <a:buNone/>
            </a:pPr>
            <a:r>
              <a:rPr lang="fr-FR" b="1" dirty="0" smtClean="0">
                <a:solidFill>
                  <a:schemeClr val="accent4">
                    <a:lumMod val="75000"/>
                  </a:schemeClr>
                </a:solidFill>
              </a:rPr>
              <a:t>Les romains inventent peu</a:t>
            </a:r>
            <a:r>
              <a:rPr lang="fr-FR" dirty="0" smtClean="0">
                <a:solidFill>
                  <a:schemeClr val="accent4">
                    <a:lumMod val="75000"/>
                  </a:schemeClr>
                </a:solidFill>
              </a:rPr>
              <a:t>, sauf peut-être dans le domaine militaire : ils sont très habiles dans la réutilisation de techniques existantes et dans leur mise en œuvre à une échelle monumentale (celle d’un empire).</a:t>
            </a:r>
          </a:p>
          <a:p>
            <a:pPr marL="0" indent="0">
              <a:buNone/>
            </a:pPr>
            <a:endParaRPr lang="fr-FR" dirty="0"/>
          </a:p>
        </p:txBody>
      </p:sp>
    </p:spTree>
    <p:extLst>
      <p:ext uri="{BB962C8B-B14F-4D97-AF65-F5344CB8AC3E}">
        <p14:creationId xmlns:p14="http://schemas.microsoft.com/office/powerpoint/2010/main" val="32086102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933116"/>
          </a:xfrm>
        </p:spPr>
        <p:txBody>
          <a:bodyPr>
            <a:normAutofit/>
          </a:bodyPr>
          <a:lstStyle/>
          <a:p>
            <a:r>
              <a:rPr lang="fr-FR" sz="2800" dirty="0" smtClean="0">
                <a:solidFill>
                  <a:srgbClr val="660066"/>
                </a:solidFill>
              </a:rPr>
              <a:t>Un bilan mitigé pour l’ingénierie dans l’Antiquité</a:t>
            </a:r>
            <a:endParaRPr lang="fr-FR" sz="2800" dirty="0">
              <a:solidFill>
                <a:srgbClr val="660066"/>
              </a:solidFill>
            </a:endParaRPr>
          </a:p>
        </p:txBody>
      </p:sp>
      <p:sp>
        <p:nvSpPr>
          <p:cNvPr id="3" name="Espace réservé du contenu 2"/>
          <p:cNvSpPr>
            <a:spLocks noGrp="1"/>
          </p:cNvSpPr>
          <p:nvPr>
            <p:ph idx="1"/>
          </p:nvPr>
        </p:nvSpPr>
        <p:spPr/>
        <p:txBody>
          <a:bodyPr>
            <a:normAutofit fontScale="62500" lnSpcReduction="20000"/>
          </a:bodyPr>
          <a:lstStyle/>
          <a:p>
            <a:pPr marL="0" indent="0">
              <a:buNone/>
            </a:pPr>
            <a:r>
              <a:rPr lang="fr-FR" b="1" dirty="0" smtClean="0">
                <a:solidFill>
                  <a:schemeClr val="accent4">
                    <a:lumMod val="75000"/>
                  </a:schemeClr>
                </a:solidFill>
              </a:rPr>
              <a:t>Les talents sont là, les aptitudes techniques </a:t>
            </a:r>
            <a:r>
              <a:rPr lang="fr-FR" dirty="0" smtClean="0">
                <a:solidFill>
                  <a:schemeClr val="accent4">
                    <a:lumMod val="75000"/>
                  </a:schemeClr>
                </a:solidFill>
              </a:rPr>
              <a:t>aussi. On maîtrise de nombreuses techniques : engrenages, leviers, poulies, cages d’écureuil, etc.</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Des bases prometteuses (nouvelles sources d’énergie, nouveaux mécanismes) mais qui ne se concrétisent pas. Les grandes découvertes scientifiques n’ont </a:t>
            </a:r>
            <a:r>
              <a:rPr lang="fr-FR" b="1" dirty="0" smtClean="0">
                <a:solidFill>
                  <a:schemeClr val="accent4">
                    <a:lumMod val="75000"/>
                  </a:schemeClr>
                </a:solidFill>
              </a:rPr>
              <a:t>pas de conséquences en termes d’application</a:t>
            </a:r>
            <a:r>
              <a:rPr lang="fr-FR" dirty="0" smtClean="0">
                <a:solidFill>
                  <a:schemeClr val="accent4">
                    <a:lumMod val="75000"/>
                  </a:schemeClr>
                </a:solidFill>
              </a:rPr>
              <a:t> ;</a:t>
            </a:r>
          </a:p>
          <a:p>
            <a:pPr lvl="0"/>
            <a:endParaRPr lang="fr-FR" dirty="0" smtClean="0">
              <a:solidFill>
                <a:schemeClr val="accent4">
                  <a:lumMod val="75000"/>
                </a:schemeClr>
              </a:solidFill>
            </a:endParaRPr>
          </a:p>
          <a:p>
            <a:pPr marL="0" indent="0">
              <a:buNone/>
            </a:pPr>
            <a:r>
              <a:rPr lang="fr-FR" dirty="0" smtClean="0">
                <a:solidFill>
                  <a:schemeClr val="accent4">
                    <a:lumMod val="75000"/>
                  </a:schemeClr>
                </a:solidFill>
              </a:rPr>
              <a:t>Le moteur principal de l’innovation technologique est le domaine militaire.</a:t>
            </a:r>
          </a:p>
          <a:p>
            <a:pPr lvl="0"/>
            <a:endParaRPr lang="fr-FR" dirty="0" smtClean="0">
              <a:solidFill>
                <a:schemeClr val="accent4">
                  <a:lumMod val="75000"/>
                </a:schemeClr>
              </a:solidFill>
            </a:endParaRPr>
          </a:p>
          <a:p>
            <a:pPr marL="0" lvl="0" indent="0">
              <a:buNone/>
            </a:pPr>
            <a:r>
              <a:rPr lang="fr-FR" dirty="0" smtClean="0">
                <a:solidFill>
                  <a:schemeClr val="accent4">
                    <a:lumMod val="75000"/>
                  </a:schemeClr>
                </a:solidFill>
              </a:rPr>
              <a:t>Mais la période antique n’est pas un terrain fertile pour l’invention et l’application des innovations technologiques (et certainement pas pour leur diffusion).</a:t>
            </a:r>
          </a:p>
          <a:p>
            <a:pPr lvl="0"/>
            <a:endParaRPr lang="fr-FR" dirty="0" smtClean="0">
              <a:solidFill>
                <a:schemeClr val="accent4">
                  <a:lumMod val="75000"/>
                </a:schemeClr>
              </a:solidFill>
            </a:endParaRPr>
          </a:p>
          <a:p>
            <a:pPr marL="0" lvl="0" indent="0">
              <a:buNone/>
            </a:pPr>
            <a:r>
              <a:rPr lang="fr-FR" dirty="0" smtClean="0">
                <a:solidFill>
                  <a:schemeClr val="accent4">
                    <a:lumMod val="75000"/>
                  </a:schemeClr>
                </a:solidFill>
              </a:rPr>
              <a:t>Inaptitude et réticences assez généralisées à utiliser des objets mécaniques.</a:t>
            </a:r>
          </a:p>
          <a:p>
            <a:pPr marL="0" indent="0">
              <a:buNone/>
            </a:pPr>
            <a:endParaRPr lang="fr-FR" dirty="0"/>
          </a:p>
        </p:txBody>
      </p:sp>
    </p:spTree>
    <p:extLst>
      <p:ext uri="{BB962C8B-B14F-4D97-AF65-F5344CB8AC3E}">
        <p14:creationId xmlns:p14="http://schemas.microsoft.com/office/powerpoint/2010/main" val="41168887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solidFill>
                  <a:srgbClr val="660066"/>
                </a:solidFill>
              </a:rPr>
              <a:t>Hypothèses</a:t>
            </a:r>
            <a:endParaRPr lang="fr-FR" sz="2800" dirty="0">
              <a:solidFill>
                <a:srgbClr val="660066"/>
              </a:solidFill>
            </a:endParaRPr>
          </a:p>
        </p:txBody>
      </p:sp>
      <p:sp>
        <p:nvSpPr>
          <p:cNvPr id="3" name="Espace réservé du contenu 2"/>
          <p:cNvSpPr>
            <a:spLocks noGrp="1"/>
          </p:cNvSpPr>
          <p:nvPr>
            <p:ph idx="1"/>
          </p:nvPr>
        </p:nvSpPr>
        <p:spPr>
          <a:xfrm>
            <a:off x="457200" y="1600200"/>
            <a:ext cx="8229600" cy="5257800"/>
          </a:xfrm>
        </p:spPr>
        <p:txBody>
          <a:bodyPr>
            <a:normAutofit fontScale="62500" lnSpcReduction="20000"/>
          </a:bodyPr>
          <a:lstStyle/>
          <a:p>
            <a:pPr lvl="0">
              <a:buFont typeface="Wingdings" charset="2"/>
              <a:buChar char="Ø"/>
            </a:pPr>
            <a:r>
              <a:rPr lang="fr-FR" dirty="0" smtClean="0">
                <a:solidFill>
                  <a:schemeClr val="accent4">
                    <a:lumMod val="75000"/>
                  </a:schemeClr>
                </a:solidFill>
              </a:rPr>
              <a:t>Difficulté à dépasser le stade la conception pour passer à celui de la </a:t>
            </a:r>
            <a:r>
              <a:rPr lang="fr-FR" b="1" dirty="0" smtClean="0">
                <a:solidFill>
                  <a:schemeClr val="accent4">
                    <a:lumMod val="75000"/>
                  </a:schemeClr>
                </a:solidFill>
              </a:rPr>
              <a:t>diffusion</a:t>
            </a:r>
            <a:r>
              <a:rPr lang="fr-FR" dirty="0" smtClean="0">
                <a:solidFill>
                  <a:schemeClr val="accent4">
                    <a:lumMod val="75000"/>
                  </a:schemeClr>
                </a:solidFill>
              </a:rPr>
              <a:t> et de sa </a:t>
            </a:r>
            <a:r>
              <a:rPr lang="fr-FR" b="1" dirty="0" smtClean="0">
                <a:solidFill>
                  <a:schemeClr val="accent4">
                    <a:lumMod val="75000"/>
                  </a:schemeClr>
                </a:solidFill>
              </a:rPr>
              <a:t>massification</a:t>
            </a:r>
            <a:r>
              <a:rPr lang="fr-FR" dirty="0" smtClean="0">
                <a:solidFill>
                  <a:schemeClr val="accent4">
                    <a:lumMod val="75000"/>
                  </a:schemeClr>
                </a:solidFill>
              </a:rPr>
              <a:t> (éolipile). L’imagination ne vaut pas industrialisation.</a:t>
            </a:r>
          </a:p>
          <a:p>
            <a:pPr lvl="0">
              <a:buFont typeface="Wingdings" charset="2"/>
              <a:buChar char="Ø"/>
            </a:pPr>
            <a:endParaRPr lang="fr-FR" b="1" dirty="0" smtClean="0">
              <a:solidFill>
                <a:schemeClr val="accent4">
                  <a:lumMod val="75000"/>
                </a:schemeClr>
              </a:solidFill>
            </a:endParaRPr>
          </a:p>
          <a:p>
            <a:pPr lvl="0">
              <a:buFont typeface="Wingdings" charset="2"/>
              <a:buChar char="Ø"/>
            </a:pPr>
            <a:r>
              <a:rPr lang="fr-FR" b="1" dirty="0" smtClean="0">
                <a:solidFill>
                  <a:schemeClr val="accent4">
                    <a:lumMod val="75000"/>
                  </a:schemeClr>
                </a:solidFill>
              </a:rPr>
              <a:t>Le dédain pour les applications pratiques du savoir</a:t>
            </a:r>
            <a:r>
              <a:rPr lang="fr-FR" dirty="0" smtClean="0">
                <a:solidFill>
                  <a:schemeClr val="accent4">
                    <a:lumMod val="75000"/>
                  </a:schemeClr>
                </a:solidFill>
              </a:rPr>
              <a:t> (aussi bien chez les Grecs que chez les Romains).</a:t>
            </a:r>
          </a:p>
          <a:p>
            <a:pPr lvl="0">
              <a:buFont typeface="Wingdings" charset="2"/>
              <a:buChar char="Ø"/>
            </a:pPr>
            <a:endParaRPr lang="fr-FR" b="1" dirty="0" smtClean="0">
              <a:solidFill>
                <a:schemeClr val="accent4">
                  <a:lumMod val="75000"/>
                </a:schemeClr>
              </a:solidFill>
            </a:endParaRPr>
          </a:p>
          <a:p>
            <a:pPr lvl="0">
              <a:buFont typeface="Wingdings" charset="2"/>
              <a:buChar char="Ø"/>
            </a:pPr>
            <a:r>
              <a:rPr lang="fr-FR" b="1" dirty="0" smtClean="0">
                <a:solidFill>
                  <a:schemeClr val="accent4">
                    <a:lumMod val="75000"/>
                  </a:schemeClr>
                </a:solidFill>
              </a:rPr>
              <a:t>Rôle excessif de l’esclavage</a:t>
            </a:r>
            <a:r>
              <a:rPr lang="fr-FR" dirty="0" smtClean="0">
                <a:solidFill>
                  <a:schemeClr val="accent4">
                    <a:lumMod val="75000"/>
                  </a:schemeClr>
                </a:solidFill>
              </a:rPr>
              <a:t>. L’esclavage, pour fonctionner, a besoin de tâches routinières et simples, ce qui constitue un obstacle à l’innovation technologique.</a:t>
            </a:r>
          </a:p>
          <a:p>
            <a:pPr lvl="0">
              <a:buFont typeface="Wingdings" charset="2"/>
              <a:buChar char="Ø"/>
            </a:pPr>
            <a:endParaRPr lang="fr-FR" b="1" dirty="0" smtClean="0">
              <a:solidFill>
                <a:schemeClr val="accent4">
                  <a:lumMod val="75000"/>
                </a:schemeClr>
              </a:solidFill>
            </a:endParaRPr>
          </a:p>
          <a:p>
            <a:pPr lvl="0">
              <a:buFont typeface="Wingdings" charset="2"/>
              <a:buChar char="Ø"/>
            </a:pPr>
            <a:r>
              <a:rPr lang="fr-FR" b="1" dirty="0" smtClean="0">
                <a:solidFill>
                  <a:schemeClr val="accent4">
                    <a:lumMod val="75000"/>
                  </a:schemeClr>
                </a:solidFill>
              </a:rPr>
              <a:t>Problèmes matériels</a:t>
            </a:r>
            <a:r>
              <a:rPr lang="fr-FR" dirty="0" smtClean="0">
                <a:solidFill>
                  <a:schemeClr val="accent4">
                    <a:lumMod val="75000"/>
                  </a:schemeClr>
                </a:solidFill>
              </a:rPr>
              <a:t> : les outils pour couper sont en bronze, l’acier est connu mais beaucoup trop cher, les instruments de mesure sont rudimentaires, les outils mathématiques de l’ingénierie n’existent pas et le système de notation des mathématiques rend quasiment impossible des calculs élaborés… Cela explique le caractère massif des constructions romaines : comme on ne peut faire de calculs de résistance, on construit solide.</a:t>
            </a:r>
          </a:p>
          <a:p>
            <a:pPr marL="0" indent="0">
              <a:buNone/>
            </a:pPr>
            <a:endParaRPr lang="fr-FR" dirty="0">
              <a:solidFill>
                <a:schemeClr val="accent4">
                  <a:lumMod val="75000"/>
                </a:schemeClr>
              </a:solidFill>
            </a:endParaRPr>
          </a:p>
        </p:txBody>
      </p:sp>
      <p:sp>
        <p:nvSpPr>
          <p:cNvPr id="4" name="ZoneTexte 3"/>
          <p:cNvSpPr txBox="1"/>
          <p:nvPr/>
        </p:nvSpPr>
        <p:spPr>
          <a:xfrm>
            <a:off x="5218930" y="2670564"/>
            <a:ext cx="184666" cy="369332"/>
          </a:xfrm>
          <a:prstGeom prst="rect">
            <a:avLst/>
          </a:prstGeom>
          <a:noFill/>
        </p:spPr>
        <p:txBody>
          <a:bodyPr wrap="none" rtlCol="0">
            <a:spAutoFit/>
          </a:bodyPr>
          <a:lstStyle/>
          <a:p>
            <a:endParaRPr lang="fr-FR" dirty="0"/>
          </a:p>
        </p:txBody>
      </p:sp>
    </p:spTree>
    <p:extLst>
      <p:ext uri="{BB962C8B-B14F-4D97-AF65-F5344CB8AC3E}">
        <p14:creationId xmlns:p14="http://schemas.microsoft.com/office/powerpoint/2010/main" val="28055205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solidFill>
                  <a:srgbClr val="660066"/>
                </a:solidFill>
              </a:rPr>
              <a:t>Etats des lieux</a:t>
            </a:r>
            <a:br>
              <a:rPr lang="fr-FR" dirty="0" smtClean="0">
                <a:solidFill>
                  <a:srgbClr val="660066"/>
                </a:solidFill>
              </a:rPr>
            </a:br>
            <a:endParaRPr lang="fr-FR" dirty="0">
              <a:solidFill>
                <a:srgbClr val="660066"/>
              </a:solidFill>
            </a:endParaRPr>
          </a:p>
        </p:txBody>
      </p:sp>
      <p:sp>
        <p:nvSpPr>
          <p:cNvPr id="3" name="Espace réservé du contenu 2"/>
          <p:cNvSpPr>
            <a:spLocks noGrp="1"/>
          </p:cNvSpPr>
          <p:nvPr>
            <p:ph idx="1"/>
          </p:nvPr>
        </p:nvSpPr>
        <p:spPr>
          <a:xfrm>
            <a:off x="457200" y="878590"/>
            <a:ext cx="8229600" cy="5247574"/>
          </a:xfrm>
        </p:spPr>
        <p:txBody>
          <a:bodyPr>
            <a:normAutofit/>
          </a:bodyPr>
          <a:lstStyle/>
          <a:p>
            <a:pPr marL="0" indent="0" algn="ctr">
              <a:buNone/>
            </a:pPr>
            <a:r>
              <a:rPr lang="fr-FR" dirty="0" smtClean="0">
                <a:solidFill>
                  <a:schemeClr val="accent4">
                    <a:lumMod val="75000"/>
                  </a:schemeClr>
                </a:solidFill>
              </a:rPr>
              <a:t>Qu’est-ce qu’un ingénieur français aujourd’hui?</a:t>
            </a:r>
          </a:p>
          <a:p>
            <a:pPr marL="0" indent="0">
              <a:buNone/>
            </a:pPr>
            <a:endParaRPr lang="fr-FR" dirty="0" smtClean="0"/>
          </a:p>
          <a:p>
            <a:pPr marL="0" indent="0" algn="ctr">
              <a:buNone/>
            </a:pPr>
            <a:r>
              <a:rPr lang="fr-FR" dirty="0" smtClean="0">
                <a:solidFill>
                  <a:srgbClr val="604A7B"/>
                </a:solidFill>
              </a:rPr>
              <a:t>La Commission des Titres d’Ingénieur (CTI) est un organisme indépendant chargé par la loi française depuis 1934 d’évaluer toutes les formations d’ingénieurs, de développer la qualité des formations, de promouvoir le titre et le métier d’ingénieur en France et à l’étranger.</a:t>
            </a:r>
          </a:p>
          <a:p>
            <a:pPr marL="0" indent="0" algn="ctr">
              <a:buNone/>
            </a:pPr>
            <a:r>
              <a:rPr lang="fr-FR" dirty="0" smtClean="0"/>
              <a:t> </a:t>
            </a:r>
            <a:r>
              <a:rPr lang="fr-FR" dirty="0" err="1" smtClean="0">
                <a:solidFill>
                  <a:srgbClr val="660066"/>
                </a:solidFill>
              </a:rPr>
              <a:t>www.cti-commission.fr</a:t>
            </a:r>
            <a:endParaRPr lang="fr-FR" dirty="0">
              <a:solidFill>
                <a:srgbClr val="660066"/>
              </a:solidFill>
            </a:endParaRPr>
          </a:p>
        </p:txBody>
      </p:sp>
    </p:spTree>
    <p:extLst>
      <p:ext uri="{BB962C8B-B14F-4D97-AF65-F5344CB8AC3E}">
        <p14:creationId xmlns:p14="http://schemas.microsoft.com/office/powerpoint/2010/main" val="31640854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dirty="0" smtClean="0">
                <a:solidFill>
                  <a:srgbClr val="660066"/>
                </a:solidFill>
              </a:rPr>
              <a:t>Hypothèses (suite)</a:t>
            </a:r>
            <a:endParaRPr lang="fr-FR" sz="3200" dirty="0">
              <a:solidFill>
                <a:srgbClr val="660066"/>
              </a:solidFill>
            </a:endParaRPr>
          </a:p>
        </p:txBody>
      </p:sp>
      <p:sp>
        <p:nvSpPr>
          <p:cNvPr id="3" name="Espace réservé du contenu 2"/>
          <p:cNvSpPr>
            <a:spLocks noGrp="1"/>
          </p:cNvSpPr>
          <p:nvPr>
            <p:ph idx="1"/>
          </p:nvPr>
        </p:nvSpPr>
        <p:spPr/>
        <p:txBody>
          <a:bodyPr>
            <a:normAutofit fontScale="77500" lnSpcReduction="20000"/>
          </a:bodyPr>
          <a:lstStyle/>
          <a:p>
            <a:pPr lvl="0">
              <a:buFont typeface="Wingdings" charset="2"/>
              <a:buChar char="Ø"/>
            </a:pPr>
            <a:r>
              <a:rPr lang="fr-FR" b="1" dirty="0" smtClean="0">
                <a:solidFill>
                  <a:schemeClr val="accent4">
                    <a:lumMod val="75000"/>
                  </a:schemeClr>
                </a:solidFill>
              </a:rPr>
              <a:t>Secret des méthodes </a:t>
            </a:r>
            <a:r>
              <a:rPr lang="fr-FR" dirty="0" smtClean="0">
                <a:solidFill>
                  <a:schemeClr val="accent4">
                    <a:lumMod val="75000"/>
                  </a:schemeClr>
                </a:solidFill>
              </a:rPr>
              <a:t>et donc transmission lente des idées. Permanence de certaines erreurs de conception.</a:t>
            </a:r>
          </a:p>
          <a:p>
            <a:pPr lvl="0">
              <a:buFont typeface="Wingdings" charset="2"/>
              <a:buChar char="Ø"/>
            </a:pPr>
            <a:endParaRPr lang="fr-FR" dirty="0" smtClean="0">
              <a:solidFill>
                <a:schemeClr val="accent4">
                  <a:lumMod val="75000"/>
                </a:schemeClr>
              </a:solidFill>
            </a:endParaRPr>
          </a:p>
          <a:p>
            <a:pPr lvl="0">
              <a:buFont typeface="Wingdings" charset="2"/>
              <a:buChar char="Ø"/>
            </a:pPr>
            <a:r>
              <a:rPr lang="fr-FR" b="1" dirty="0" smtClean="0">
                <a:solidFill>
                  <a:schemeClr val="accent4">
                    <a:lumMod val="75000"/>
                  </a:schemeClr>
                </a:solidFill>
              </a:rPr>
              <a:t>Pas de manuels, pas de traités</a:t>
            </a:r>
            <a:r>
              <a:rPr lang="fr-FR" dirty="0" smtClean="0">
                <a:solidFill>
                  <a:schemeClr val="accent4">
                    <a:lumMod val="75000"/>
                  </a:schemeClr>
                </a:solidFill>
              </a:rPr>
              <a:t> : des pans entiers du savoir ne circulent pas (les prouesses réalisées pour le Pont du Gard ne se retrouvent pas dans des ouvrages similaires plus tardifs).</a:t>
            </a:r>
          </a:p>
          <a:p>
            <a:pPr lvl="0">
              <a:buFont typeface="Wingdings" charset="2"/>
              <a:buChar char="Ø"/>
            </a:pPr>
            <a:endParaRPr lang="fr-FR" b="1" dirty="0" smtClean="0">
              <a:solidFill>
                <a:schemeClr val="accent4">
                  <a:lumMod val="75000"/>
                </a:schemeClr>
              </a:solidFill>
            </a:endParaRPr>
          </a:p>
          <a:p>
            <a:pPr lvl="0">
              <a:buFont typeface="Wingdings" charset="2"/>
              <a:buChar char="Ø"/>
            </a:pPr>
            <a:r>
              <a:rPr lang="fr-FR" b="1" dirty="0" smtClean="0">
                <a:solidFill>
                  <a:schemeClr val="accent4">
                    <a:lumMod val="75000"/>
                  </a:schemeClr>
                </a:solidFill>
              </a:rPr>
              <a:t>Rattachement des ingénieurs à des autorités</a:t>
            </a:r>
            <a:r>
              <a:rPr lang="fr-FR" dirty="0" smtClean="0">
                <a:solidFill>
                  <a:schemeClr val="accent4">
                    <a:lumMod val="75000"/>
                  </a:schemeClr>
                </a:solidFill>
              </a:rPr>
              <a:t> : villes, gouvernements, royaumes, etc. Cependant, les financeurs ne sont pas prêts à payer pour les innovations technologiques : ils veulent gagner des guerres, avoir une bonne image, etc. (l’ingénieur freelance n’existe pas).</a:t>
            </a:r>
          </a:p>
          <a:p>
            <a:pPr marL="0" indent="0">
              <a:buNone/>
            </a:pPr>
            <a:endParaRPr lang="fr-FR" dirty="0"/>
          </a:p>
        </p:txBody>
      </p:sp>
    </p:spTree>
    <p:extLst>
      <p:ext uri="{BB962C8B-B14F-4D97-AF65-F5344CB8AC3E}">
        <p14:creationId xmlns:p14="http://schemas.microsoft.com/office/powerpoint/2010/main" val="28940731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3768" y="3345352"/>
            <a:ext cx="8229600" cy="1143000"/>
          </a:xfrm>
        </p:spPr>
        <p:txBody>
          <a:bodyPr/>
          <a:lstStyle/>
          <a:p>
            <a:r>
              <a:rPr lang="fr-FR" dirty="0" smtClean="0">
                <a:solidFill>
                  <a:srgbClr val="660066"/>
                </a:solidFill>
              </a:rPr>
              <a:t>I.2 L’ingénieur médiéval</a:t>
            </a:r>
            <a:endParaRPr lang="fr-FR" dirty="0">
              <a:solidFill>
                <a:srgbClr val="660066"/>
              </a:solidFill>
            </a:endParaRPr>
          </a:p>
        </p:txBody>
      </p:sp>
    </p:spTree>
    <p:extLst>
      <p:ext uri="{BB962C8B-B14F-4D97-AF65-F5344CB8AC3E}">
        <p14:creationId xmlns:p14="http://schemas.microsoft.com/office/powerpoint/2010/main" val="15527423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solidFill>
                  <a:srgbClr val="660066"/>
                </a:solidFill>
              </a:rPr>
              <a:t>Un Moyen-Age pas si archaïque que cela</a:t>
            </a:r>
            <a:endParaRPr lang="fr-FR" sz="2800" dirty="0">
              <a:solidFill>
                <a:srgbClr val="660066"/>
              </a:solidFill>
            </a:endParaRPr>
          </a:p>
        </p:txBody>
      </p:sp>
      <p:sp>
        <p:nvSpPr>
          <p:cNvPr id="3" name="Espace réservé du contenu 2"/>
          <p:cNvSpPr>
            <a:spLocks noGrp="1"/>
          </p:cNvSpPr>
          <p:nvPr>
            <p:ph idx="1"/>
          </p:nvPr>
        </p:nvSpPr>
        <p:spPr>
          <a:xfrm>
            <a:off x="457200" y="1287680"/>
            <a:ext cx="8229600" cy="4838484"/>
          </a:xfrm>
        </p:spPr>
        <p:txBody>
          <a:bodyPr>
            <a:normAutofit fontScale="55000" lnSpcReduction="20000"/>
          </a:bodyPr>
          <a:lstStyle/>
          <a:p>
            <a:pPr marL="0" indent="0">
              <a:buNone/>
            </a:pPr>
            <a:r>
              <a:rPr lang="fr-FR" b="1" dirty="0" smtClean="0">
                <a:solidFill>
                  <a:schemeClr val="accent4">
                    <a:lumMod val="75000"/>
                  </a:schemeClr>
                </a:solidFill>
              </a:rPr>
              <a:t>Moyen-Age = plusieurs siècles d’obscurantisme, de chaos social, d’ignorance, de superstition et disparition des savoirs classiques ?</a:t>
            </a:r>
          </a:p>
          <a:p>
            <a:pPr marL="0" indent="0">
              <a:buNone/>
            </a:pPr>
            <a:endParaRPr lang="fr-FR" dirty="0" smtClean="0">
              <a:solidFill>
                <a:schemeClr val="accent4">
                  <a:lumMod val="75000"/>
                </a:schemeClr>
              </a:solidFill>
            </a:endParaRPr>
          </a:p>
          <a:p>
            <a:pPr marL="0" indent="0">
              <a:buNone/>
            </a:pPr>
            <a:r>
              <a:rPr lang="fr-FR" dirty="0" smtClean="0">
                <a:solidFill>
                  <a:schemeClr val="accent4">
                    <a:lumMod val="75000"/>
                  </a:schemeClr>
                </a:solidFill>
              </a:rPr>
              <a:t>Pas si sûr :</a:t>
            </a:r>
          </a:p>
          <a:p>
            <a:pPr marL="449263" lvl="1" indent="-176213">
              <a:buFont typeface="Wingdings" pitchFamily="2" charset="2"/>
              <a:buChar char="§"/>
            </a:pPr>
            <a:r>
              <a:rPr lang="fr-FR" dirty="0" smtClean="0">
                <a:solidFill>
                  <a:schemeClr val="accent4">
                    <a:lumMod val="75000"/>
                  </a:schemeClr>
                </a:solidFill>
              </a:rPr>
              <a:t>En réalité, la période médiévale est une période de progrès substantiel, tout particulièrement dans le domaine technologique.</a:t>
            </a:r>
          </a:p>
          <a:p>
            <a:pPr marL="449263" lvl="1" indent="-176213">
              <a:buFont typeface="Wingdings" pitchFamily="2" charset="2"/>
              <a:buChar char="§"/>
            </a:pPr>
            <a:r>
              <a:rPr lang="fr-FR" dirty="0" smtClean="0">
                <a:solidFill>
                  <a:schemeClr val="accent4">
                    <a:lumMod val="75000"/>
                  </a:schemeClr>
                </a:solidFill>
              </a:rPr>
              <a:t>Les barbares qui envahissent l’Europe ne connaissent peut-être pas grande chose des arts et de la philosophie grecque et ne possèdent guère de talents administratifs à la romaine. Cependant leurs capacités technologiques sont très impressionnantes.</a:t>
            </a:r>
          </a:p>
          <a:p>
            <a:pPr marL="449263" lvl="1" indent="-176213">
              <a:buFont typeface="Wingdings" pitchFamily="2" charset="2"/>
              <a:buChar char="§"/>
            </a:pPr>
            <a:r>
              <a:rPr lang="fr-FR" dirty="0" smtClean="0">
                <a:solidFill>
                  <a:schemeClr val="accent4">
                    <a:lumMod val="75000"/>
                  </a:schemeClr>
                </a:solidFill>
              </a:rPr>
              <a:t>Redécouverte des textes grecs et romains qui avaient été préservés dans le monde musulman.</a:t>
            </a:r>
          </a:p>
          <a:p>
            <a:pPr marL="449263" lvl="1" indent="-176213">
              <a:buFont typeface="Wingdings" pitchFamily="2" charset="2"/>
              <a:buChar char="§"/>
            </a:pPr>
            <a:r>
              <a:rPr lang="fr-FR" dirty="0" smtClean="0">
                <a:solidFill>
                  <a:schemeClr val="accent4">
                    <a:lumMod val="75000"/>
                  </a:schemeClr>
                </a:solidFill>
              </a:rPr>
              <a:t>Des innovations techniques majeures apparaissent en Orient et en Chine et se diffusent en Europe.</a:t>
            </a:r>
          </a:p>
          <a:p>
            <a:pPr marL="449263" lvl="1" indent="-176213">
              <a:buFont typeface="Wingdings" pitchFamily="2" charset="2"/>
              <a:buChar char="§"/>
            </a:pPr>
            <a:r>
              <a:rPr lang="fr-FR" dirty="0" smtClean="0">
                <a:solidFill>
                  <a:schemeClr val="accent4">
                    <a:lumMod val="75000"/>
                  </a:schemeClr>
                </a:solidFill>
              </a:rPr>
              <a:t>La société médiévale est très dynamique sur le plan technologique.</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La disparition progressive de l’esclavage produit des effets considérables :</a:t>
            </a:r>
          </a:p>
          <a:p>
            <a:pPr marL="449263" lvl="1" indent="-176213">
              <a:buFont typeface="Wingdings" pitchFamily="2" charset="2"/>
              <a:buChar char="§"/>
            </a:pPr>
            <a:r>
              <a:rPr lang="fr-FR" dirty="0" smtClean="0">
                <a:solidFill>
                  <a:schemeClr val="accent4">
                    <a:lumMod val="75000"/>
                  </a:schemeClr>
                </a:solidFill>
              </a:rPr>
              <a:t>On restaure l’idée d’une dignité du travail.</a:t>
            </a:r>
          </a:p>
          <a:p>
            <a:pPr marL="449263" lvl="1" indent="-176213">
              <a:buFont typeface="Wingdings" pitchFamily="2" charset="2"/>
              <a:buChar char="§"/>
            </a:pPr>
            <a:r>
              <a:rPr lang="fr-FR" dirty="0" smtClean="0">
                <a:solidFill>
                  <a:schemeClr val="accent4">
                    <a:lumMod val="75000"/>
                  </a:schemeClr>
                </a:solidFill>
              </a:rPr>
              <a:t>Le travail prend une dimension spirituelle, notamment sous l’influence du christianisme.</a:t>
            </a:r>
          </a:p>
          <a:p>
            <a:pPr marL="449263" lvl="1" indent="-176213">
              <a:buFont typeface="Wingdings" pitchFamily="2" charset="2"/>
              <a:buChar char="§"/>
            </a:pPr>
            <a:r>
              <a:rPr lang="fr-FR" dirty="0" smtClean="0">
                <a:solidFill>
                  <a:schemeClr val="accent4">
                    <a:lumMod val="75000"/>
                  </a:schemeClr>
                </a:solidFill>
              </a:rPr>
              <a:t>Cette évolution produit des effets sur le travail des ingénie</a:t>
            </a:r>
            <a:r>
              <a:rPr lang="fr-FR" dirty="0" smtClean="0">
                <a:solidFill>
                  <a:srgbClr val="604A7B"/>
                </a:solidFill>
              </a:rPr>
              <a:t>urs, qui ont à utiliser à la fois leurs mains et leurs cerveaux.</a:t>
            </a:r>
          </a:p>
          <a:p>
            <a:pPr marL="0" indent="0">
              <a:buNone/>
            </a:pPr>
            <a:endParaRPr lang="fr-FR" dirty="0"/>
          </a:p>
        </p:txBody>
      </p:sp>
    </p:spTree>
    <p:extLst>
      <p:ext uri="{BB962C8B-B14F-4D97-AF65-F5344CB8AC3E}">
        <p14:creationId xmlns:p14="http://schemas.microsoft.com/office/powerpoint/2010/main" val="36558809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solidFill>
                  <a:srgbClr val="660066"/>
                </a:solidFill>
              </a:rPr>
              <a:t>Roger Bacon (1210-1294) : ‘Savoir c’est pouvoir’, la définition d’un programme de recherche</a:t>
            </a:r>
            <a:endParaRPr lang="fr-FR" sz="2800" dirty="0">
              <a:solidFill>
                <a:srgbClr val="660066"/>
              </a:solidFill>
            </a:endParaRPr>
          </a:p>
        </p:txBody>
      </p:sp>
      <p:sp>
        <p:nvSpPr>
          <p:cNvPr id="3" name="Espace réservé du contenu 2"/>
          <p:cNvSpPr>
            <a:spLocks noGrp="1"/>
          </p:cNvSpPr>
          <p:nvPr>
            <p:ph idx="1"/>
          </p:nvPr>
        </p:nvSpPr>
        <p:spPr/>
        <p:txBody>
          <a:bodyPr/>
          <a:lstStyle/>
          <a:p>
            <a:pPr marL="0" indent="0">
              <a:buNone/>
            </a:pPr>
            <a:r>
              <a:rPr lang="fr-FR" dirty="0" smtClean="0"/>
              <a:t> </a:t>
            </a:r>
            <a:endParaRPr lang="fr-FR" dirty="0"/>
          </a:p>
        </p:txBody>
      </p:sp>
      <p:sp>
        <p:nvSpPr>
          <p:cNvPr id="4" name="Text Box 5"/>
          <p:cNvSpPr txBox="1">
            <a:spLocks noChangeArrowheads="1"/>
          </p:cNvSpPr>
          <p:nvPr/>
        </p:nvSpPr>
        <p:spPr bwMode="auto">
          <a:xfrm>
            <a:off x="310124" y="1589207"/>
            <a:ext cx="5670071" cy="1077218"/>
          </a:xfrm>
          <a:prstGeom prst="rect">
            <a:avLst/>
          </a:prstGeom>
          <a:noFill/>
          <a:ln w="9525">
            <a:noFill/>
            <a:miter lim="800000"/>
            <a:headEnd/>
            <a:tailEnd/>
          </a:ln>
          <a:effectLst/>
        </p:spPr>
        <p:txBody>
          <a:bodyPr wrap="square">
            <a:spAutoFit/>
          </a:bodyPr>
          <a:lstStyle/>
          <a:p>
            <a:r>
              <a:rPr lang="fr-FR" sz="1600" b="1" kern="1200" dirty="0">
                <a:solidFill>
                  <a:schemeClr val="accent4">
                    <a:lumMod val="75000"/>
                  </a:schemeClr>
                </a:solidFill>
                <a:latin typeface="Calibri" pitchFamily="34" charset="0"/>
                <a:cs typeface="Times New Roman" pitchFamily="18" charset="0"/>
              </a:rPr>
              <a:t>Roger Bacon invente la science expérimentale. Il est un des grands précurseurs de Galilée. </a:t>
            </a:r>
          </a:p>
          <a:p>
            <a:r>
              <a:rPr lang="fr-FR" sz="1600" b="1" kern="1200" dirty="0">
                <a:solidFill>
                  <a:schemeClr val="accent4">
                    <a:lumMod val="75000"/>
                  </a:schemeClr>
                </a:solidFill>
                <a:latin typeface="Calibri" pitchFamily="34" charset="0"/>
                <a:cs typeface="Times New Roman" pitchFamily="18" charset="0"/>
              </a:rPr>
              <a:t>Son œuvre se caractérise par ailleurs par de nombreuses recherches alchimiques.</a:t>
            </a:r>
          </a:p>
        </p:txBody>
      </p:sp>
      <p:sp>
        <p:nvSpPr>
          <p:cNvPr id="5" name="ZoneTexte 4"/>
          <p:cNvSpPr txBox="1"/>
          <p:nvPr/>
        </p:nvSpPr>
        <p:spPr>
          <a:xfrm>
            <a:off x="3183637" y="2549128"/>
            <a:ext cx="5759432" cy="4308872"/>
          </a:xfrm>
          <a:prstGeom prst="rect">
            <a:avLst/>
          </a:prstGeom>
          <a:noFill/>
        </p:spPr>
        <p:txBody>
          <a:bodyPr wrap="square" rtlCol="0">
            <a:spAutoFit/>
          </a:bodyPr>
          <a:lstStyle/>
          <a:p>
            <a:r>
              <a:rPr lang="fr-FR" dirty="0" smtClean="0">
                <a:solidFill>
                  <a:schemeClr val="accent4">
                    <a:lumMod val="75000"/>
                  </a:schemeClr>
                </a:solidFill>
                <a:cs typeface="Times New Roman" pitchFamily="18" charset="0"/>
              </a:rPr>
              <a:t>« </a:t>
            </a:r>
            <a:r>
              <a:rPr lang="fr-FR" sz="1600" dirty="0" smtClean="0">
                <a:solidFill>
                  <a:schemeClr val="accent4">
                    <a:lumMod val="75000"/>
                  </a:schemeClr>
                </a:solidFill>
                <a:cs typeface="Times New Roman" pitchFamily="18" charset="0"/>
              </a:rPr>
              <a:t>On peut réaliser pour la navigation des machines sans rameurs, si bien que les plus grands navires seront mus par un seul homme, disposant d’une vitesse plus grande que s’ils étaient remplis d’hommes. On peut également construire des voitures telles que sans animaux elles se déplacent avec une rapidité incroyable. Tels, pensons-nous, étaient les chars armés de faux avec lesquels combattaient les hommes d’autrefois. On peut aussi construire des machines volantes, de sorte qu’un homme, assis au milieu de la machine, fait tourner un moteur actionnant des ailes artificielles qui battent l’air comme un oiseau en vol. Également une machine de petites dimensions pour élever et abaisser des poids énormes, d’une utilité sans égal en cas d’urgence. Car, avec une machine de trois doigts de haut et de large et de dimensions moindres, un homme pourrait se libérer, lui et ses amis, de tout danger d’emprisonnement  et s’élever et descendre. » (</a:t>
            </a:r>
            <a:r>
              <a:rPr lang="fr-FR" sz="1600" i="1" dirty="0" err="1" smtClean="0">
                <a:solidFill>
                  <a:schemeClr val="accent4">
                    <a:lumMod val="75000"/>
                  </a:schemeClr>
                </a:solidFill>
                <a:cs typeface="Times New Roman" pitchFamily="18" charset="0"/>
              </a:rPr>
              <a:t>Epistola</a:t>
            </a:r>
            <a:r>
              <a:rPr lang="fr-FR" sz="1600" i="1" dirty="0" smtClean="0">
                <a:solidFill>
                  <a:schemeClr val="accent4">
                    <a:lumMod val="75000"/>
                  </a:schemeClr>
                </a:solidFill>
                <a:cs typeface="Times New Roman" pitchFamily="18" charset="0"/>
              </a:rPr>
              <a:t> de </a:t>
            </a:r>
            <a:r>
              <a:rPr lang="fr-FR" sz="1600" i="1" dirty="0" err="1" smtClean="0">
                <a:solidFill>
                  <a:schemeClr val="accent4">
                    <a:lumMod val="75000"/>
                  </a:schemeClr>
                </a:solidFill>
                <a:cs typeface="Times New Roman" pitchFamily="18" charset="0"/>
              </a:rPr>
              <a:t>secretis</a:t>
            </a:r>
            <a:r>
              <a:rPr lang="fr-FR" sz="1600" i="1" dirty="0" smtClean="0">
                <a:solidFill>
                  <a:schemeClr val="accent4">
                    <a:lumMod val="75000"/>
                  </a:schemeClr>
                </a:solidFill>
                <a:cs typeface="Times New Roman" pitchFamily="18" charset="0"/>
              </a:rPr>
              <a:t> </a:t>
            </a:r>
            <a:r>
              <a:rPr lang="fr-FR" sz="1600" i="1" dirty="0" err="1" smtClean="0">
                <a:solidFill>
                  <a:schemeClr val="accent4">
                    <a:lumMod val="75000"/>
                  </a:schemeClr>
                </a:solidFill>
                <a:cs typeface="Times New Roman" pitchFamily="18" charset="0"/>
              </a:rPr>
              <a:t>regibus</a:t>
            </a:r>
            <a:r>
              <a:rPr lang="fr-FR" sz="1600" dirty="0" smtClean="0">
                <a:solidFill>
                  <a:schemeClr val="accent4">
                    <a:lumMod val="75000"/>
                  </a:schemeClr>
                </a:solidFill>
                <a:cs typeface="Times New Roman" pitchFamily="18" charset="0"/>
              </a:rPr>
              <a:t>). »</a:t>
            </a:r>
          </a:p>
          <a:p>
            <a:endParaRPr lang="fr-FR" sz="1600" dirty="0"/>
          </a:p>
        </p:txBody>
      </p:sp>
      <p:pic>
        <p:nvPicPr>
          <p:cNvPr id="6" name="Picture 4" descr="C:\Documents and Settings\rollet\Mes documents\Mes images\Philosophes et savants\bacon.jpg"/>
          <p:cNvPicPr>
            <a:picLocks noChangeAspect="1" noChangeArrowheads="1"/>
          </p:cNvPicPr>
          <p:nvPr/>
        </p:nvPicPr>
        <p:blipFill>
          <a:blip r:embed="rId2" cstate="print"/>
          <a:srcRect/>
          <a:stretch>
            <a:fillRect/>
          </a:stretch>
        </p:blipFill>
        <p:spPr bwMode="auto">
          <a:xfrm>
            <a:off x="432952" y="2886177"/>
            <a:ext cx="2124748" cy="3886068"/>
          </a:xfrm>
          <a:prstGeom prst="rect">
            <a:avLst/>
          </a:prstGeom>
          <a:noFill/>
          <a:ln>
            <a:noFill/>
          </a:ln>
          <a:effectLst>
            <a:outerShdw blurRad="44450" dist="27940" dir="5400000" algn="ctr">
              <a:srgbClr val="000000">
                <a:alpha val="32000"/>
              </a:srgbClr>
            </a:outerShdw>
          </a:effectLst>
        </p:spPr>
      </p:pic>
    </p:spTree>
    <p:extLst>
      <p:ext uri="{BB962C8B-B14F-4D97-AF65-F5344CB8AC3E}">
        <p14:creationId xmlns:p14="http://schemas.microsoft.com/office/powerpoint/2010/main" val="24536605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769231"/>
          </a:xfrm>
        </p:spPr>
        <p:txBody>
          <a:bodyPr>
            <a:normAutofit/>
          </a:bodyPr>
          <a:lstStyle/>
          <a:p>
            <a:r>
              <a:rPr lang="fr-FR" sz="2800" dirty="0" smtClean="0">
                <a:solidFill>
                  <a:srgbClr val="660066"/>
                </a:solidFill>
              </a:rPr>
              <a:t>La classification de Hugues de Saint-Victor (vers 1100)</a:t>
            </a:r>
            <a:endParaRPr lang="fr-FR" sz="2800" dirty="0">
              <a:solidFill>
                <a:srgbClr val="660066"/>
              </a:solidFill>
            </a:endParaRPr>
          </a:p>
        </p:txBody>
      </p:sp>
      <p:sp>
        <p:nvSpPr>
          <p:cNvPr id="3" name="Espace réservé du contenu 2"/>
          <p:cNvSpPr>
            <a:spLocks noGrp="1"/>
          </p:cNvSpPr>
          <p:nvPr>
            <p:ph idx="1"/>
          </p:nvPr>
        </p:nvSpPr>
        <p:spPr>
          <a:xfrm>
            <a:off x="457200" y="1043870"/>
            <a:ext cx="8229600" cy="5082294"/>
          </a:xfrm>
        </p:spPr>
        <p:txBody>
          <a:bodyPr>
            <a:normAutofit fontScale="62500" lnSpcReduction="20000"/>
          </a:bodyPr>
          <a:lstStyle/>
          <a:p>
            <a:pPr>
              <a:buFont typeface="Wingdings" pitchFamily="2" charset="2"/>
              <a:buNone/>
            </a:pPr>
            <a:r>
              <a:rPr lang="fr-FR" dirty="0" smtClean="0">
                <a:solidFill>
                  <a:schemeClr val="accent4">
                    <a:lumMod val="75000"/>
                  </a:schemeClr>
                </a:solidFill>
                <a:cs typeface="Times New Roman" pitchFamily="18" charset="0"/>
              </a:rPr>
              <a:t>Hugues de Saint-Victor rédige un ouvrage, le </a:t>
            </a:r>
            <a:r>
              <a:rPr lang="fr-FR" i="1" dirty="0" err="1" smtClean="0">
                <a:solidFill>
                  <a:schemeClr val="accent4">
                    <a:lumMod val="75000"/>
                  </a:schemeClr>
                </a:solidFill>
                <a:cs typeface="Times New Roman" pitchFamily="18" charset="0"/>
              </a:rPr>
              <a:t>Didascalicon</a:t>
            </a:r>
            <a:r>
              <a:rPr lang="fr-FR" dirty="0" smtClean="0">
                <a:solidFill>
                  <a:schemeClr val="accent4">
                    <a:lumMod val="75000"/>
                  </a:schemeClr>
                </a:solidFill>
                <a:cs typeface="Times New Roman" pitchFamily="18" charset="0"/>
              </a:rPr>
              <a:t>, dans lequel il se propose d’enseigner ce qu’il faut lire et dans quel ordre on doit le lire. Pour lui, il y a seulement quatre sciences fondamentales qui contiennent toutes les autres :</a:t>
            </a:r>
          </a:p>
          <a:p>
            <a:pPr>
              <a:buFont typeface="Wingdings" pitchFamily="2" charset="2"/>
              <a:buNone/>
            </a:pPr>
            <a:endParaRPr lang="fr-FR" dirty="0" smtClean="0">
              <a:solidFill>
                <a:schemeClr val="accent4">
                  <a:lumMod val="75000"/>
                </a:schemeClr>
              </a:solidFill>
              <a:cs typeface="Times New Roman" pitchFamily="18" charset="0"/>
            </a:endParaRPr>
          </a:p>
          <a:p>
            <a:pPr marL="622300" lvl="1" indent="-255588"/>
            <a:r>
              <a:rPr lang="fr-FR" b="1" dirty="0" smtClean="0">
                <a:solidFill>
                  <a:schemeClr val="accent4">
                    <a:lumMod val="75000"/>
                  </a:schemeClr>
                </a:solidFill>
                <a:cs typeface="Times New Roman" pitchFamily="18" charset="0"/>
              </a:rPr>
              <a:t>La théorique</a:t>
            </a:r>
            <a:r>
              <a:rPr lang="fr-FR" dirty="0" smtClean="0">
                <a:solidFill>
                  <a:schemeClr val="accent4">
                    <a:lumMod val="75000"/>
                  </a:schemeClr>
                </a:solidFill>
                <a:cs typeface="Times New Roman" pitchFamily="18" charset="0"/>
              </a:rPr>
              <a:t> : elle travaille à la spéculation sur la vérité ; elle se divise en trois : théologie, mathématique et physique.</a:t>
            </a:r>
          </a:p>
          <a:p>
            <a:pPr marL="622300" lvl="1" indent="-255588"/>
            <a:endParaRPr lang="fr-FR" dirty="0" smtClean="0">
              <a:solidFill>
                <a:schemeClr val="accent4">
                  <a:lumMod val="75000"/>
                </a:schemeClr>
              </a:solidFill>
              <a:cs typeface="Times New Roman" pitchFamily="18" charset="0"/>
            </a:endParaRPr>
          </a:p>
          <a:p>
            <a:pPr marL="622300" lvl="1" indent="-255588"/>
            <a:r>
              <a:rPr lang="fr-FR" b="1" dirty="0" smtClean="0">
                <a:solidFill>
                  <a:schemeClr val="accent4">
                    <a:lumMod val="75000"/>
                  </a:schemeClr>
                </a:solidFill>
                <a:cs typeface="Times New Roman" pitchFamily="18" charset="0"/>
              </a:rPr>
              <a:t>La pratique</a:t>
            </a:r>
            <a:r>
              <a:rPr lang="fr-FR" dirty="0" smtClean="0">
                <a:solidFill>
                  <a:schemeClr val="accent4">
                    <a:lumMod val="75000"/>
                  </a:schemeClr>
                </a:solidFill>
                <a:cs typeface="Times New Roman" pitchFamily="18" charset="0"/>
              </a:rPr>
              <a:t> : c’est la discipline des mœurs ;</a:t>
            </a:r>
          </a:p>
          <a:p>
            <a:pPr marL="622300" lvl="1" indent="-255588"/>
            <a:endParaRPr lang="fr-FR" dirty="0" smtClean="0">
              <a:solidFill>
                <a:schemeClr val="accent4">
                  <a:lumMod val="75000"/>
                </a:schemeClr>
              </a:solidFill>
              <a:cs typeface="Times New Roman" pitchFamily="18" charset="0"/>
            </a:endParaRPr>
          </a:p>
          <a:p>
            <a:pPr marL="622300" lvl="1" indent="-255588"/>
            <a:r>
              <a:rPr lang="fr-FR" b="1" dirty="0" smtClean="0">
                <a:solidFill>
                  <a:schemeClr val="accent4">
                    <a:lumMod val="75000"/>
                  </a:schemeClr>
                </a:solidFill>
                <a:cs typeface="Times New Roman" pitchFamily="18" charset="0"/>
              </a:rPr>
              <a:t>La mécanique</a:t>
            </a:r>
            <a:r>
              <a:rPr lang="fr-FR" dirty="0" smtClean="0">
                <a:solidFill>
                  <a:schemeClr val="accent4">
                    <a:lumMod val="75000"/>
                  </a:schemeClr>
                </a:solidFill>
                <a:cs typeface="Times New Roman" pitchFamily="18" charset="0"/>
              </a:rPr>
              <a:t> : qui dispense les actions nécessaires à la vie d’ici bas. Elle se divise en sept domaines : l’habillement, l’armement, la navigation, l’agriculture, la chasse, la médecine, l’organisation des jeux (science du théâtre).</a:t>
            </a:r>
          </a:p>
          <a:p>
            <a:pPr marL="622300" lvl="1" indent="-255588"/>
            <a:endParaRPr lang="fr-FR" dirty="0" smtClean="0">
              <a:solidFill>
                <a:schemeClr val="accent4">
                  <a:lumMod val="75000"/>
                </a:schemeClr>
              </a:solidFill>
              <a:cs typeface="Times New Roman" pitchFamily="18" charset="0"/>
            </a:endParaRPr>
          </a:p>
          <a:p>
            <a:pPr marL="622300" lvl="1" indent="-255588"/>
            <a:r>
              <a:rPr lang="fr-FR" b="1" dirty="0" smtClean="0">
                <a:solidFill>
                  <a:schemeClr val="accent4">
                    <a:lumMod val="75000"/>
                  </a:schemeClr>
                </a:solidFill>
                <a:cs typeface="Times New Roman" pitchFamily="18" charset="0"/>
              </a:rPr>
              <a:t>La logique</a:t>
            </a:r>
            <a:r>
              <a:rPr lang="fr-FR" dirty="0" smtClean="0">
                <a:solidFill>
                  <a:schemeClr val="accent4">
                    <a:lumMod val="75000"/>
                  </a:schemeClr>
                </a:solidFill>
                <a:cs typeface="Times New Roman" pitchFamily="18" charset="0"/>
              </a:rPr>
              <a:t> : qui apprend à bien parler et à discuter avec finesse.</a:t>
            </a:r>
          </a:p>
          <a:p>
            <a:pPr>
              <a:buFont typeface="Wingdings" pitchFamily="2" charset="2"/>
              <a:buNone/>
            </a:pPr>
            <a:endParaRPr lang="fr-FR" dirty="0" smtClean="0">
              <a:solidFill>
                <a:schemeClr val="accent4">
                  <a:lumMod val="75000"/>
                </a:schemeClr>
              </a:solidFill>
              <a:cs typeface="Times New Roman" pitchFamily="18" charset="0"/>
            </a:endParaRPr>
          </a:p>
          <a:p>
            <a:pPr>
              <a:buFont typeface="Wingdings" pitchFamily="2" charset="2"/>
              <a:buNone/>
            </a:pPr>
            <a:r>
              <a:rPr lang="fr-FR" dirty="0" smtClean="0">
                <a:solidFill>
                  <a:schemeClr val="accent4">
                    <a:lumMod val="75000"/>
                  </a:schemeClr>
                </a:solidFill>
                <a:cs typeface="Times New Roman" pitchFamily="18" charset="0"/>
              </a:rPr>
              <a:t>Cette classification des savoirs est assez inédite : elle comprend la technique et elle inclut la possibilité d’une technologie.</a:t>
            </a:r>
          </a:p>
          <a:p>
            <a:pPr marL="0" indent="0">
              <a:buNone/>
            </a:pPr>
            <a:endParaRPr lang="fr-FR" dirty="0"/>
          </a:p>
        </p:txBody>
      </p:sp>
    </p:spTree>
    <p:extLst>
      <p:ext uri="{BB962C8B-B14F-4D97-AF65-F5344CB8AC3E}">
        <p14:creationId xmlns:p14="http://schemas.microsoft.com/office/powerpoint/2010/main" val="2877847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solidFill>
                  <a:srgbClr val="660066"/>
                </a:solidFill>
              </a:rPr>
              <a:t>Made in France ? Made in Europe ? Pas toujours…</a:t>
            </a:r>
            <a:endParaRPr lang="fr-FR" sz="2800" dirty="0">
              <a:solidFill>
                <a:srgbClr val="660066"/>
              </a:solidFill>
            </a:endParaRPr>
          </a:p>
        </p:txBody>
      </p:sp>
      <p:sp>
        <p:nvSpPr>
          <p:cNvPr id="3" name="Espace réservé du contenu 2"/>
          <p:cNvSpPr>
            <a:spLocks noGrp="1"/>
          </p:cNvSpPr>
          <p:nvPr>
            <p:ph idx="1"/>
          </p:nvPr>
        </p:nvSpPr>
        <p:spPr>
          <a:xfrm>
            <a:off x="0" y="1165653"/>
            <a:ext cx="5297214" cy="5692347"/>
          </a:xfrm>
        </p:spPr>
        <p:txBody>
          <a:bodyPr>
            <a:normAutofit fontScale="92500" lnSpcReduction="20000"/>
          </a:bodyPr>
          <a:lstStyle/>
          <a:p>
            <a:pPr marL="0" indent="0">
              <a:buNone/>
            </a:pPr>
            <a:r>
              <a:rPr lang="fr-FR" sz="2100" dirty="0" smtClean="0">
                <a:solidFill>
                  <a:schemeClr val="accent4">
                    <a:lumMod val="75000"/>
                  </a:schemeClr>
                </a:solidFill>
              </a:rPr>
              <a:t>Les succès technologiques du Moyen-Age ne sont pas forcément des succès nationaux : il y a une tendance forte à utiliser les inventions d’autres pays ou civilisations.</a:t>
            </a:r>
          </a:p>
          <a:p>
            <a:endParaRPr lang="fr-FR" sz="2100" dirty="0" smtClean="0">
              <a:solidFill>
                <a:schemeClr val="accent4">
                  <a:lumMod val="75000"/>
                </a:schemeClr>
              </a:solidFill>
            </a:endParaRPr>
          </a:p>
          <a:p>
            <a:pPr marL="0" indent="0">
              <a:buNone/>
            </a:pPr>
            <a:r>
              <a:rPr lang="fr-FR" sz="2100" dirty="0" smtClean="0">
                <a:solidFill>
                  <a:schemeClr val="accent4">
                    <a:lumMod val="75000"/>
                  </a:schemeClr>
                </a:solidFill>
              </a:rPr>
              <a:t>Exemple : le harnais pour les chevaux.</a:t>
            </a:r>
          </a:p>
          <a:p>
            <a:pPr marL="536575" lvl="1" indent="-261938">
              <a:buFont typeface="Wingdings" pitchFamily="2" charset="2"/>
              <a:buChar char="§"/>
            </a:pPr>
            <a:r>
              <a:rPr lang="fr-FR" sz="2100" dirty="0" smtClean="0">
                <a:solidFill>
                  <a:schemeClr val="accent4">
                    <a:lumMod val="75000"/>
                  </a:schemeClr>
                </a:solidFill>
              </a:rPr>
              <a:t>Les romains échouèrent à concevoir un harnais efficace et qui ne blesse pas les animaux.</a:t>
            </a:r>
          </a:p>
          <a:p>
            <a:pPr marL="536575" lvl="1" indent="-261938">
              <a:buFont typeface="Wingdings" pitchFamily="2" charset="2"/>
              <a:buChar char="§"/>
            </a:pPr>
            <a:r>
              <a:rPr lang="fr-FR" sz="2100" dirty="0" smtClean="0">
                <a:solidFill>
                  <a:schemeClr val="accent4">
                    <a:lumMod val="75000"/>
                  </a:schemeClr>
                </a:solidFill>
              </a:rPr>
              <a:t>L’importation d’un harnais de bonne qualité (inventé en Chine) a des conséquences importantes pour l’agriculture.</a:t>
            </a:r>
          </a:p>
          <a:p>
            <a:endParaRPr lang="fr-FR" sz="2100" dirty="0" smtClean="0">
              <a:solidFill>
                <a:schemeClr val="accent4">
                  <a:lumMod val="75000"/>
                </a:schemeClr>
              </a:solidFill>
            </a:endParaRPr>
          </a:p>
          <a:p>
            <a:pPr marL="0" indent="0">
              <a:buNone/>
            </a:pPr>
            <a:r>
              <a:rPr lang="fr-FR" sz="2100" i="1" dirty="0" smtClean="0">
                <a:solidFill>
                  <a:schemeClr val="accent4">
                    <a:lumMod val="75000"/>
                  </a:schemeClr>
                </a:solidFill>
              </a:rPr>
              <a:t>Made in China</a:t>
            </a:r>
            <a:r>
              <a:rPr lang="fr-FR" sz="2100" dirty="0" smtClean="0">
                <a:solidFill>
                  <a:schemeClr val="accent4">
                    <a:lumMod val="75000"/>
                  </a:schemeClr>
                </a:solidFill>
              </a:rPr>
              <a:t> : fers à cheval et étriers</a:t>
            </a:r>
          </a:p>
          <a:p>
            <a:pPr marL="0" indent="0">
              <a:buNone/>
            </a:pPr>
            <a:r>
              <a:rPr lang="fr-FR" sz="2100" dirty="0" smtClean="0">
                <a:solidFill>
                  <a:schemeClr val="accent4">
                    <a:lumMod val="75000"/>
                  </a:schemeClr>
                </a:solidFill>
                <a:sym typeface="Wingdings" pitchFamily="2" charset="2"/>
              </a:rPr>
              <a:t> I</a:t>
            </a:r>
            <a:r>
              <a:rPr lang="fr-FR" sz="2100" dirty="0" smtClean="0">
                <a:solidFill>
                  <a:schemeClr val="accent4">
                    <a:lumMod val="75000"/>
                  </a:schemeClr>
                </a:solidFill>
              </a:rPr>
              <a:t>nnovations qui eurent un impact important sur l’organisation de la guerre (rôle des chevaliers et de la cavalerie).</a:t>
            </a:r>
          </a:p>
          <a:p>
            <a:endParaRPr lang="fr-FR" sz="2100" dirty="0" smtClean="0">
              <a:solidFill>
                <a:schemeClr val="accent4">
                  <a:lumMod val="75000"/>
                </a:schemeClr>
              </a:solidFill>
            </a:endParaRPr>
          </a:p>
          <a:p>
            <a:pPr marL="0" indent="0">
              <a:buNone/>
            </a:pPr>
            <a:r>
              <a:rPr lang="fr-FR" sz="2100" i="1" dirty="0" smtClean="0">
                <a:solidFill>
                  <a:schemeClr val="accent4">
                    <a:lumMod val="75000"/>
                  </a:schemeClr>
                </a:solidFill>
              </a:rPr>
              <a:t>Made in China</a:t>
            </a:r>
            <a:r>
              <a:rPr lang="fr-FR" sz="2100" dirty="0" smtClean="0">
                <a:solidFill>
                  <a:schemeClr val="accent4">
                    <a:lumMod val="75000"/>
                  </a:schemeClr>
                </a:solidFill>
              </a:rPr>
              <a:t> : le rouet (13° siècle), le gouvernail d’étambot (12°).</a:t>
            </a:r>
          </a:p>
          <a:p>
            <a:pPr marL="0" indent="0">
              <a:buNone/>
            </a:pPr>
            <a:endParaRPr lang="fr-FR" dirty="0"/>
          </a:p>
        </p:txBody>
      </p:sp>
      <p:pic>
        <p:nvPicPr>
          <p:cNvPr id="4" name="Picture 2" descr="http://www.museedestempsbarbares.fr/fr/fetes-archeologiques/images/festival2009/artisanat/rouet.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493604" y="1937415"/>
            <a:ext cx="2304256" cy="1866448"/>
          </a:xfrm>
          <a:prstGeom prst="rect">
            <a:avLst/>
          </a:prstGeom>
          <a:noFill/>
          <a:ln>
            <a:noFill/>
          </a:ln>
          <a:effectLst>
            <a:outerShdw blurRad="44450" dist="27940" dir="5400000" algn="ctr">
              <a:srgbClr val="000000">
                <a:alpha val="32000"/>
              </a:srgbClr>
            </a:outerShdw>
          </a:effectLst>
        </p:spPr>
      </p:pic>
      <p:pic>
        <p:nvPicPr>
          <p:cNvPr id="5" name="Picture 4" descr="voir l'image en taille réelle"/>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403864" y="4658781"/>
            <a:ext cx="3172877" cy="1728192"/>
          </a:xfrm>
          <a:prstGeom prst="rect">
            <a:avLst/>
          </a:prstGeom>
          <a:noFill/>
          <a:ln>
            <a:noFill/>
          </a:ln>
          <a:effectLst>
            <a:outerShdw blurRad="44450" dist="27940" dir="5400000" algn="ctr">
              <a:srgbClr val="000000">
                <a:alpha val="32000"/>
              </a:srgbClr>
            </a:outerShdw>
          </a:effectLst>
        </p:spPr>
      </p:pic>
    </p:spTree>
    <p:extLst>
      <p:ext uri="{BB962C8B-B14F-4D97-AF65-F5344CB8AC3E}">
        <p14:creationId xmlns:p14="http://schemas.microsoft.com/office/powerpoint/2010/main" val="237522748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solidFill>
                  <a:srgbClr val="660066"/>
                </a:solidFill>
              </a:rPr>
              <a:t>Le travail non-humain et l’affranchissement de l’animal</a:t>
            </a:r>
            <a:endParaRPr lang="fr-FR" sz="2800" dirty="0">
              <a:solidFill>
                <a:srgbClr val="660066"/>
              </a:solidFill>
            </a:endParaRPr>
          </a:p>
        </p:txBody>
      </p:sp>
      <p:sp>
        <p:nvSpPr>
          <p:cNvPr id="3" name="Espace réservé du contenu 2"/>
          <p:cNvSpPr>
            <a:spLocks noGrp="1"/>
          </p:cNvSpPr>
          <p:nvPr>
            <p:ph idx="1"/>
          </p:nvPr>
        </p:nvSpPr>
        <p:spPr>
          <a:xfrm>
            <a:off x="0" y="1261342"/>
            <a:ext cx="9144000" cy="5596658"/>
          </a:xfrm>
        </p:spPr>
        <p:txBody>
          <a:bodyPr>
            <a:normAutofit/>
          </a:bodyPr>
          <a:lstStyle/>
          <a:p>
            <a:pPr marL="0" indent="0">
              <a:buNone/>
            </a:pPr>
            <a:r>
              <a:rPr lang="fr-FR" sz="1800" dirty="0" smtClean="0">
                <a:solidFill>
                  <a:schemeClr val="accent4">
                    <a:lumMod val="75000"/>
                  </a:schemeClr>
                </a:solidFill>
              </a:rPr>
              <a:t>Innovations agricoles :</a:t>
            </a:r>
          </a:p>
          <a:p>
            <a:pPr marL="536575" lvl="1" indent="-261938">
              <a:buFont typeface="Wingdings" pitchFamily="2" charset="2"/>
              <a:buChar char="§"/>
            </a:pPr>
            <a:r>
              <a:rPr lang="fr-FR" sz="1800" dirty="0" smtClean="0">
                <a:solidFill>
                  <a:schemeClr val="accent4">
                    <a:lumMod val="75000"/>
                  </a:schemeClr>
                </a:solidFill>
              </a:rPr>
              <a:t>Utilisation efficace de la force des chevaux.</a:t>
            </a:r>
          </a:p>
          <a:p>
            <a:pPr marL="536575" lvl="1" indent="-261938">
              <a:buFont typeface="Wingdings" pitchFamily="2" charset="2"/>
              <a:buChar char="§"/>
            </a:pPr>
            <a:r>
              <a:rPr lang="fr-FR" sz="1800" dirty="0" smtClean="0">
                <a:solidFill>
                  <a:schemeClr val="accent4">
                    <a:lumMod val="75000"/>
                  </a:schemeClr>
                </a:solidFill>
              </a:rPr>
              <a:t>Invention de l’assolement triennal (rotation des cultures).</a:t>
            </a:r>
          </a:p>
          <a:p>
            <a:endParaRPr lang="fr-FR" sz="1800" dirty="0" smtClean="0">
              <a:solidFill>
                <a:schemeClr val="accent4">
                  <a:lumMod val="75000"/>
                </a:schemeClr>
              </a:solidFill>
            </a:endParaRPr>
          </a:p>
          <a:p>
            <a:pPr marL="0" indent="0" algn="ctr">
              <a:buNone/>
            </a:pPr>
            <a:r>
              <a:rPr lang="fr-FR" sz="1800" b="1" dirty="0" smtClean="0">
                <a:solidFill>
                  <a:schemeClr val="accent4">
                    <a:lumMod val="75000"/>
                  </a:schemeClr>
                </a:solidFill>
              </a:rPr>
              <a:t>Autre innovation majeure : c’est la première fois dans l’histoire qu’une civilisation complexe se fonde, non sur le travail d’esclaves, mais sur le pouvoir non-humain.</a:t>
            </a:r>
          </a:p>
          <a:p>
            <a:pPr lvl="0"/>
            <a:endParaRPr lang="fr-FR" sz="1800" dirty="0" smtClean="0">
              <a:solidFill>
                <a:schemeClr val="accent4">
                  <a:lumMod val="75000"/>
                </a:schemeClr>
              </a:solidFill>
            </a:endParaRPr>
          </a:p>
          <a:p>
            <a:pPr marL="0" lvl="0" indent="0">
              <a:buNone/>
            </a:pPr>
            <a:r>
              <a:rPr lang="fr-FR" sz="1800" dirty="0" smtClean="0">
                <a:solidFill>
                  <a:schemeClr val="accent4">
                    <a:lumMod val="75000"/>
                  </a:schemeClr>
                </a:solidFill>
              </a:rPr>
              <a:t>Usage massif des roues à eau (connues depuis longtemps) :</a:t>
            </a:r>
          </a:p>
          <a:p>
            <a:pPr marL="536575" lvl="1" indent="-261938">
              <a:buFont typeface="Wingdings" pitchFamily="2" charset="2"/>
              <a:buChar char="§"/>
            </a:pPr>
            <a:r>
              <a:rPr lang="fr-FR" sz="1800" dirty="0" smtClean="0">
                <a:solidFill>
                  <a:schemeClr val="accent4">
                    <a:lumMod val="75000"/>
                  </a:schemeClr>
                </a:solidFill>
              </a:rPr>
              <a:t>Utilisation dans les mines, dans la métallurgie, dans les scieries, dans les armureries. En 1086 on recense près de 5000 moulins à eau en Angleterre. Les moulins à eau sont souvent de petite taille et peu efficaces, mais leur nombre assure une production énergétique considérable.</a:t>
            </a:r>
          </a:p>
          <a:p>
            <a:pPr marL="536575" lvl="1" indent="-261938">
              <a:buFont typeface="Wingdings" pitchFamily="2" charset="2"/>
              <a:buChar char="§"/>
            </a:pPr>
            <a:r>
              <a:rPr lang="fr-FR" sz="1800" dirty="0" smtClean="0">
                <a:solidFill>
                  <a:schemeClr val="accent4">
                    <a:lumMod val="75000"/>
                  </a:schemeClr>
                </a:solidFill>
              </a:rPr>
              <a:t>L’efficacité des moulins est largement améliorée au 9° siècle avec l’utilisation de la manivelle qui permet de convertir des mouvements rotatoires en mouvements alternatifs.</a:t>
            </a:r>
          </a:p>
          <a:p>
            <a:endParaRPr lang="fr-FR" sz="1800" dirty="0" smtClean="0">
              <a:solidFill>
                <a:schemeClr val="accent4">
                  <a:lumMod val="75000"/>
                </a:schemeClr>
              </a:solidFill>
            </a:endParaRPr>
          </a:p>
          <a:p>
            <a:pPr marL="0" indent="0">
              <a:buNone/>
            </a:pPr>
            <a:r>
              <a:rPr lang="fr-FR" sz="1800" dirty="0" smtClean="0">
                <a:solidFill>
                  <a:schemeClr val="accent4">
                    <a:lumMod val="75000"/>
                  </a:schemeClr>
                </a:solidFill>
              </a:rPr>
              <a:t>Le moulin à vent : il vient probablement du Moyen Orient et s’est diffusé par le biais des croisades</a:t>
            </a:r>
            <a:endParaRPr lang="fr-FR" sz="1800" dirty="0">
              <a:solidFill>
                <a:schemeClr val="accent4">
                  <a:lumMod val="75000"/>
                </a:schemeClr>
              </a:solidFill>
            </a:endParaRPr>
          </a:p>
        </p:txBody>
      </p:sp>
    </p:spTree>
    <p:extLst>
      <p:ext uri="{BB962C8B-B14F-4D97-AF65-F5344CB8AC3E}">
        <p14:creationId xmlns:p14="http://schemas.microsoft.com/office/powerpoint/2010/main" val="257136956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830123"/>
          </a:xfrm>
        </p:spPr>
        <p:txBody>
          <a:bodyPr>
            <a:normAutofit/>
          </a:bodyPr>
          <a:lstStyle/>
          <a:p>
            <a:r>
              <a:rPr lang="fr-FR" sz="2800" dirty="0" smtClean="0">
                <a:solidFill>
                  <a:srgbClr val="660066"/>
                </a:solidFill>
              </a:rPr>
              <a:t>Qui sont les ingénieurs médiévaux ?</a:t>
            </a:r>
            <a:endParaRPr lang="fr-FR" sz="2800" dirty="0">
              <a:solidFill>
                <a:srgbClr val="660066"/>
              </a:solidFill>
            </a:endParaRPr>
          </a:p>
        </p:txBody>
      </p:sp>
      <p:sp>
        <p:nvSpPr>
          <p:cNvPr id="3" name="Espace réservé du contenu 2"/>
          <p:cNvSpPr>
            <a:spLocks noGrp="1"/>
          </p:cNvSpPr>
          <p:nvPr>
            <p:ph idx="1"/>
          </p:nvPr>
        </p:nvSpPr>
        <p:spPr>
          <a:xfrm>
            <a:off x="0" y="1104762"/>
            <a:ext cx="9144000" cy="5753238"/>
          </a:xfrm>
        </p:spPr>
        <p:txBody>
          <a:bodyPr>
            <a:normAutofit/>
          </a:bodyPr>
          <a:lstStyle/>
          <a:p>
            <a:pPr marL="0" indent="0">
              <a:buNone/>
            </a:pPr>
            <a:endParaRPr lang="fr-FR" sz="1800" dirty="0" smtClean="0">
              <a:solidFill>
                <a:schemeClr val="accent4">
                  <a:lumMod val="75000"/>
                </a:schemeClr>
              </a:solidFill>
            </a:endParaRPr>
          </a:p>
          <a:p>
            <a:pPr marL="0" indent="0">
              <a:buNone/>
            </a:pPr>
            <a:r>
              <a:rPr lang="fr-FR" sz="1800" dirty="0" smtClean="0">
                <a:solidFill>
                  <a:schemeClr val="accent4">
                    <a:lumMod val="75000"/>
                  </a:schemeClr>
                </a:solidFill>
              </a:rPr>
              <a:t>On ne sait rien sur ces inventeurs et on aurait eu du mal à l’époque à les appeler des ingénieurs, le terme </a:t>
            </a:r>
            <a:r>
              <a:rPr lang="fr-FR" sz="1800" i="1" dirty="0" err="1" smtClean="0">
                <a:solidFill>
                  <a:schemeClr val="accent4">
                    <a:lumMod val="75000"/>
                  </a:schemeClr>
                </a:solidFill>
              </a:rPr>
              <a:t>ingeniator</a:t>
            </a:r>
            <a:r>
              <a:rPr lang="fr-FR" sz="1800" dirty="0" smtClean="0">
                <a:solidFill>
                  <a:schemeClr val="accent4">
                    <a:lumMod val="75000"/>
                  </a:schemeClr>
                </a:solidFill>
              </a:rPr>
              <a:t> étant exclusivement réservé aux concepteurs d’équipements militaires.</a:t>
            </a:r>
          </a:p>
          <a:p>
            <a:endParaRPr lang="fr-FR" sz="1800" dirty="0" smtClean="0">
              <a:solidFill>
                <a:schemeClr val="accent4">
                  <a:lumMod val="75000"/>
                </a:schemeClr>
              </a:solidFill>
            </a:endParaRPr>
          </a:p>
          <a:p>
            <a:pPr marL="0" indent="0">
              <a:buNone/>
            </a:pPr>
            <a:r>
              <a:rPr lang="fr-FR" sz="1800" dirty="0" smtClean="0">
                <a:solidFill>
                  <a:schemeClr val="accent4">
                    <a:lumMod val="75000"/>
                  </a:schemeClr>
                </a:solidFill>
              </a:rPr>
              <a:t>Le système politique éclaté du Moyen Age ne permet pas la construction d’édifices à grande échelle (muraille de Chine, voies romaines, etc.).</a:t>
            </a:r>
          </a:p>
          <a:p>
            <a:endParaRPr lang="fr-FR" sz="1800" dirty="0" smtClean="0">
              <a:solidFill>
                <a:schemeClr val="accent4">
                  <a:lumMod val="75000"/>
                </a:schemeClr>
              </a:solidFill>
            </a:endParaRPr>
          </a:p>
          <a:p>
            <a:pPr marL="0" indent="0">
              <a:buNone/>
            </a:pPr>
            <a:r>
              <a:rPr lang="fr-FR" sz="1800" dirty="0" smtClean="0">
                <a:solidFill>
                  <a:schemeClr val="accent4">
                    <a:lumMod val="75000"/>
                  </a:schemeClr>
                </a:solidFill>
              </a:rPr>
              <a:t>Mais on construit tout de même, avec les cathédrales gothiques, des structures imposantes. Et bien avant les cathédrales il y eut la construction de la basilique de Sainte-Sophie à Constantinople au 6° siècle.</a:t>
            </a:r>
          </a:p>
          <a:p>
            <a:endParaRPr lang="fr-FR" sz="1800" dirty="0" smtClean="0">
              <a:solidFill>
                <a:schemeClr val="accent4">
                  <a:lumMod val="75000"/>
                </a:schemeClr>
              </a:solidFill>
            </a:endParaRPr>
          </a:p>
          <a:p>
            <a:pPr marL="0" indent="0">
              <a:buNone/>
            </a:pPr>
            <a:r>
              <a:rPr lang="fr-FR" sz="1800" dirty="0" smtClean="0">
                <a:solidFill>
                  <a:schemeClr val="accent4">
                    <a:lumMod val="75000"/>
                  </a:schemeClr>
                </a:solidFill>
              </a:rPr>
              <a:t>Au Moyen-Age, on trouve fréquemment </a:t>
            </a:r>
            <a:r>
              <a:rPr lang="fr-FR" sz="1800" b="1" dirty="0" smtClean="0">
                <a:solidFill>
                  <a:schemeClr val="accent4">
                    <a:lumMod val="75000"/>
                  </a:schemeClr>
                </a:solidFill>
              </a:rPr>
              <a:t>des prêtres ingénieurs</a:t>
            </a:r>
            <a:r>
              <a:rPr lang="fr-FR" sz="1800" dirty="0" smtClean="0">
                <a:solidFill>
                  <a:schemeClr val="accent4">
                    <a:lumMod val="75000"/>
                  </a:schemeClr>
                </a:solidFill>
              </a:rPr>
              <a:t>.</a:t>
            </a:r>
          </a:p>
          <a:p>
            <a:pPr marL="536575" lvl="1" indent="-261938">
              <a:buFont typeface="Wingdings" pitchFamily="2" charset="2"/>
              <a:buChar char="§"/>
            </a:pPr>
            <a:r>
              <a:rPr lang="fr-FR" sz="1800" dirty="0" smtClean="0">
                <a:solidFill>
                  <a:schemeClr val="accent4">
                    <a:lumMod val="75000"/>
                  </a:schemeClr>
                </a:solidFill>
              </a:rPr>
              <a:t>Saint </a:t>
            </a:r>
            <a:r>
              <a:rPr lang="fr-FR" sz="1800" dirty="0" err="1" smtClean="0">
                <a:solidFill>
                  <a:schemeClr val="accent4">
                    <a:lumMod val="75000"/>
                  </a:schemeClr>
                </a:solidFill>
              </a:rPr>
              <a:t>Benezet</a:t>
            </a:r>
            <a:r>
              <a:rPr lang="fr-FR" sz="1800" dirty="0" smtClean="0">
                <a:solidFill>
                  <a:schemeClr val="accent4">
                    <a:lumMod val="75000"/>
                  </a:schemeClr>
                </a:solidFill>
              </a:rPr>
              <a:t>, constructeur du pont d’Avignon (1177 environ) était un frère pontife.</a:t>
            </a:r>
          </a:p>
          <a:p>
            <a:pPr marL="536575" lvl="1" indent="-261938">
              <a:buFont typeface="Wingdings" pitchFamily="2" charset="2"/>
              <a:buChar char="§"/>
            </a:pPr>
            <a:r>
              <a:rPr lang="fr-FR" sz="1800" dirty="0" smtClean="0">
                <a:solidFill>
                  <a:schemeClr val="accent4">
                    <a:lumMod val="75000"/>
                  </a:schemeClr>
                </a:solidFill>
              </a:rPr>
              <a:t>Le pont de Londres avait été conçu par le prêtre Pierre de </a:t>
            </a:r>
            <a:r>
              <a:rPr lang="fr-FR" sz="1800" dirty="0" err="1" smtClean="0">
                <a:solidFill>
                  <a:schemeClr val="accent4">
                    <a:lumMod val="75000"/>
                  </a:schemeClr>
                </a:solidFill>
              </a:rPr>
              <a:t>Colechurch</a:t>
            </a:r>
            <a:r>
              <a:rPr lang="fr-FR" sz="1800" dirty="0" smtClean="0">
                <a:solidFill>
                  <a:schemeClr val="accent4">
                    <a:lumMod val="75000"/>
                  </a:schemeClr>
                </a:solidFill>
              </a:rPr>
              <a:t>. </a:t>
            </a:r>
          </a:p>
          <a:p>
            <a:pPr marL="0" indent="0">
              <a:buNone/>
            </a:pPr>
            <a:endParaRPr lang="fr-FR" sz="1800" dirty="0">
              <a:solidFill>
                <a:schemeClr val="accent4">
                  <a:lumMod val="75000"/>
                </a:schemeClr>
              </a:solidFill>
            </a:endParaRPr>
          </a:p>
        </p:txBody>
      </p:sp>
    </p:spTree>
    <p:extLst>
      <p:ext uri="{BB962C8B-B14F-4D97-AF65-F5344CB8AC3E}">
        <p14:creationId xmlns:p14="http://schemas.microsoft.com/office/powerpoint/2010/main" val="6484707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899714"/>
          </a:xfrm>
        </p:spPr>
        <p:txBody>
          <a:bodyPr/>
          <a:lstStyle/>
          <a:p>
            <a:r>
              <a:rPr lang="fr-FR" sz="2800" dirty="0" smtClean="0">
                <a:solidFill>
                  <a:srgbClr val="660066"/>
                </a:solidFill>
              </a:rPr>
              <a:t>Les maîtres-maçons du Moyen-Age</a:t>
            </a:r>
            <a:endParaRPr lang="fr-FR" sz="2800" dirty="0">
              <a:solidFill>
                <a:srgbClr val="660066"/>
              </a:solidFill>
            </a:endParaRPr>
          </a:p>
        </p:txBody>
      </p:sp>
      <p:sp>
        <p:nvSpPr>
          <p:cNvPr id="3" name="Espace réservé du contenu 2"/>
          <p:cNvSpPr>
            <a:spLocks noGrp="1"/>
          </p:cNvSpPr>
          <p:nvPr>
            <p:ph idx="1"/>
          </p:nvPr>
        </p:nvSpPr>
        <p:spPr>
          <a:xfrm>
            <a:off x="104379" y="1174352"/>
            <a:ext cx="8582421" cy="5683648"/>
          </a:xfrm>
        </p:spPr>
        <p:txBody>
          <a:bodyPr>
            <a:normAutofit fontScale="70000" lnSpcReduction="20000"/>
          </a:bodyPr>
          <a:lstStyle/>
          <a:p>
            <a:pPr marL="0" indent="0">
              <a:buNone/>
            </a:pPr>
            <a:r>
              <a:rPr lang="fr-FR" dirty="0" smtClean="0">
                <a:solidFill>
                  <a:schemeClr val="accent4">
                    <a:lumMod val="75000"/>
                  </a:schemeClr>
                </a:solidFill>
              </a:rPr>
              <a:t>Les constructeurs des cathédrales gothiques ne sont généralement pas des hommes de clergé. </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Ils sont plutôt désignés comme des </a:t>
            </a:r>
            <a:r>
              <a:rPr lang="fr-FR" i="1" dirty="0" smtClean="0">
                <a:solidFill>
                  <a:schemeClr val="accent4">
                    <a:lumMod val="75000"/>
                  </a:schemeClr>
                </a:solidFill>
              </a:rPr>
              <a:t>maîtres-maçons </a:t>
            </a:r>
            <a:r>
              <a:rPr lang="fr-FR" dirty="0" smtClean="0">
                <a:solidFill>
                  <a:schemeClr val="accent4">
                    <a:lumMod val="75000"/>
                  </a:schemeClr>
                </a:solidFill>
              </a:rPr>
              <a:t>: </a:t>
            </a:r>
          </a:p>
          <a:p>
            <a:pPr marL="536575" lvl="1" indent="-261938">
              <a:buFont typeface="Wingdings" pitchFamily="2" charset="2"/>
              <a:buChar char="§"/>
            </a:pPr>
            <a:r>
              <a:rPr lang="fr-FR" dirty="0" smtClean="0">
                <a:solidFill>
                  <a:schemeClr val="accent4">
                    <a:lumMod val="75000"/>
                  </a:schemeClr>
                </a:solidFill>
              </a:rPr>
              <a:t>La spécialisation n’existe pas et on ne fait donc pas de distinction entre architectes, ingénieurs structure, ingénieurs en mécanique et entrepreneurs.</a:t>
            </a:r>
          </a:p>
          <a:p>
            <a:pPr marL="536575" lvl="1" indent="-261938">
              <a:buFont typeface="Wingdings" pitchFamily="2" charset="2"/>
              <a:buChar char="§"/>
            </a:pPr>
            <a:r>
              <a:rPr lang="fr-FR" dirty="0" smtClean="0">
                <a:solidFill>
                  <a:schemeClr val="accent4">
                    <a:lumMod val="75000"/>
                  </a:schemeClr>
                </a:solidFill>
              </a:rPr>
              <a:t>Les maîtres-maçons maîtrisent tous ces types d’opération.</a:t>
            </a:r>
          </a:p>
          <a:p>
            <a:pPr marL="536575" lvl="1" indent="-261938">
              <a:buFont typeface="Wingdings" pitchFamily="2" charset="2"/>
              <a:buChar char="§"/>
            </a:pPr>
            <a:r>
              <a:rPr lang="fr-FR" dirty="0" smtClean="0">
                <a:solidFill>
                  <a:schemeClr val="accent4">
                    <a:lumMod val="75000"/>
                  </a:schemeClr>
                </a:solidFill>
              </a:rPr>
              <a:t>Nécessité d’être imaginatif, créatif et rigoureux.</a:t>
            </a:r>
          </a:p>
          <a:p>
            <a:pPr marL="0" indent="0">
              <a:buNone/>
            </a:pPr>
            <a:r>
              <a:rPr lang="fr-FR" dirty="0" smtClean="0">
                <a:solidFill>
                  <a:schemeClr val="accent4">
                    <a:lumMod val="75000"/>
                  </a:schemeClr>
                </a:solidFill>
              </a:rPr>
              <a:t> </a:t>
            </a:r>
          </a:p>
          <a:p>
            <a:pPr marL="0" indent="0">
              <a:buNone/>
            </a:pPr>
            <a:endParaRPr lang="fr-FR" dirty="0" smtClean="0">
              <a:solidFill>
                <a:schemeClr val="accent4">
                  <a:lumMod val="75000"/>
                </a:schemeClr>
              </a:solidFill>
            </a:endParaRPr>
          </a:p>
          <a:p>
            <a:pPr marL="0" indent="0" algn="ctr">
              <a:buNone/>
            </a:pPr>
            <a:r>
              <a:rPr lang="fr-FR" dirty="0" smtClean="0">
                <a:solidFill>
                  <a:schemeClr val="accent4">
                    <a:lumMod val="75000"/>
                  </a:schemeClr>
                </a:solidFill>
              </a:rPr>
              <a:t>Ces compétences sont rares et ne se trouvent pas forcément sur place. On recrute donc les maîtres-maçons dans toute l’Europe.</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Les ingénieurs voyagent beaucoup : certains ingénieurs français, comme Villard de </a:t>
            </a:r>
            <a:r>
              <a:rPr lang="fr-FR" dirty="0" err="1" smtClean="0">
                <a:solidFill>
                  <a:schemeClr val="accent4">
                    <a:lumMod val="75000"/>
                  </a:schemeClr>
                </a:solidFill>
              </a:rPr>
              <a:t>Honnecourt</a:t>
            </a:r>
            <a:r>
              <a:rPr lang="fr-FR" dirty="0" smtClean="0">
                <a:solidFill>
                  <a:schemeClr val="accent4">
                    <a:lumMod val="75000"/>
                  </a:schemeClr>
                </a:solidFill>
              </a:rPr>
              <a:t>, se retrouvent donc employés en Hongrie ou en Suède.</a:t>
            </a:r>
          </a:p>
          <a:p>
            <a:pPr marL="0" indent="0">
              <a:buNone/>
            </a:pPr>
            <a:endParaRPr lang="fr-FR" dirty="0"/>
          </a:p>
        </p:txBody>
      </p:sp>
    </p:spTree>
    <p:extLst>
      <p:ext uri="{BB962C8B-B14F-4D97-AF65-F5344CB8AC3E}">
        <p14:creationId xmlns:p14="http://schemas.microsoft.com/office/powerpoint/2010/main" val="56679644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0" y="1600200"/>
            <a:ext cx="9144000" cy="5257800"/>
          </a:xfrm>
        </p:spPr>
        <p:txBody>
          <a:bodyPr>
            <a:normAutofit fontScale="62500" lnSpcReduction="20000"/>
          </a:bodyPr>
          <a:lstStyle/>
          <a:p>
            <a:pPr marL="0" indent="0">
              <a:buNone/>
            </a:pPr>
            <a:endParaRPr lang="fr-FR" dirty="0" smtClean="0">
              <a:solidFill>
                <a:schemeClr val="accent4">
                  <a:lumMod val="75000"/>
                </a:schemeClr>
              </a:solidFill>
            </a:endParaRPr>
          </a:p>
          <a:p>
            <a:pPr marL="0" indent="0">
              <a:buNone/>
            </a:pPr>
            <a:r>
              <a:rPr lang="fr-FR" dirty="0" smtClean="0">
                <a:solidFill>
                  <a:schemeClr val="accent4">
                    <a:lumMod val="75000"/>
                  </a:schemeClr>
                </a:solidFill>
              </a:rPr>
              <a:t> De très bons salaires :</a:t>
            </a:r>
          </a:p>
          <a:p>
            <a:pPr marL="274637" lvl="1" indent="0">
              <a:buNone/>
            </a:pPr>
            <a:r>
              <a:rPr lang="fr-FR" dirty="0" smtClean="0">
                <a:solidFill>
                  <a:schemeClr val="accent4">
                    <a:lumMod val="75000"/>
                  </a:schemeClr>
                </a:solidFill>
              </a:rPr>
              <a:t>Au 14° siècle, un maître-maçon anglais reçoit deux shilling par jour alors qu’un maçon reçoit seulement deux shilling par semaine.</a:t>
            </a:r>
          </a:p>
          <a:p>
            <a:pPr marL="274637" lvl="1" indent="0">
              <a:buNone/>
            </a:pPr>
            <a:r>
              <a:rPr lang="fr-FR" dirty="0" smtClean="0">
                <a:solidFill>
                  <a:schemeClr val="accent4">
                    <a:lumMod val="75000"/>
                  </a:schemeClr>
                </a:solidFill>
              </a:rPr>
              <a:t>Le maître-maçon du roi possède 4 maisons et une maison de campagne, il est payé double lorsqu’il est en déplacement pour le travail et reçoit de nombreux cadeaux liés à sa fonction (notamment des robes de cérémonie en peau d’écureuil).</a:t>
            </a:r>
          </a:p>
          <a:p>
            <a:pPr marL="0" indent="0">
              <a:buNone/>
            </a:pPr>
            <a:endParaRPr lang="fr-FR" dirty="0" smtClean="0">
              <a:solidFill>
                <a:schemeClr val="accent4">
                  <a:lumMod val="75000"/>
                </a:schemeClr>
              </a:solidFill>
            </a:endParaRPr>
          </a:p>
          <a:p>
            <a:pPr marL="0" indent="0">
              <a:buNone/>
            </a:pPr>
            <a:r>
              <a:rPr lang="fr-FR" dirty="0" smtClean="0">
                <a:solidFill>
                  <a:schemeClr val="accent4">
                    <a:lumMod val="75000"/>
                  </a:schemeClr>
                </a:solidFill>
              </a:rPr>
              <a:t>Beaucoup de maîtres-maçons s’enrichissent en achetant les carrières qui produisent les pierres de taille à proximité des chantiers des cathédrales. </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Il n’y a pas que le salaire :</a:t>
            </a:r>
          </a:p>
          <a:p>
            <a:pPr marL="536575" lvl="1" indent="-261938">
              <a:buFont typeface="Wingdings" pitchFamily="2" charset="2"/>
              <a:buChar char="§"/>
            </a:pPr>
            <a:r>
              <a:rPr lang="fr-FR" dirty="0" smtClean="0">
                <a:solidFill>
                  <a:schemeClr val="accent4">
                    <a:lumMod val="75000"/>
                  </a:schemeClr>
                </a:solidFill>
              </a:rPr>
              <a:t>Les cathédrales portent souvent des inscriptions à la gloire de leurs ingénieurs et ceux-ci sont souvent inhumés dans les bâtiments qu’ils ont construits.</a:t>
            </a:r>
          </a:p>
          <a:p>
            <a:pPr marL="536575" lvl="1" indent="-261938">
              <a:buFont typeface="Wingdings" pitchFamily="2" charset="2"/>
              <a:buChar char="§"/>
            </a:pPr>
            <a:r>
              <a:rPr lang="fr-FR" dirty="0" smtClean="0">
                <a:solidFill>
                  <a:schemeClr val="accent4">
                    <a:lumMod val="75000"/>
                  </a:schemeClr>
                </a:solidFill>
              </a:rPr>
              <a:t>Les labyrinthes des cathédrales. Beaucoup de cathédrales contiennent un labyrinthe qui symbolise un pèlerinage spirituel vers Jérusalem.</a:t>
            </a:r>
          </a:p>
          <a:p>
            <a:pPr marL="536575" lvl="1" indent="-261938">
              <a:buFont typeface="Wingdings" pitchFamily="2" charset="2"/>
              <a:buChar char="§"/>
            </a:pPr>
            <a:r>
              <a:rPr lang="fr-FR" dirty="0" smtClean="0">
                <a:solidFill>
                  <a:schemeClr val="accent4">
                    <a:lumMod val="75000"/>
                  </a:schemeClr>
                </a:solidFill>
              </a:rPr>
              <a:t>Très souvent le centre des ces labyrinthe contient une plaque dédiée à l’architecte du bâtiment (exemple : la cathédrale de Reims).</a:t>
            </a:r>
          </a:p>
          <a:p>
            <a:pPr marL="0" indent="0">
              <a:buNone/>
            </a:pPr>
            <a:endParaRPr lang="fr-FR" dirty="0"/>
          </a:p>
        </p:txBody>
      </p:sp>
      <p:pic>
        <p:nvPicPr>
          <p:cNvPr id="4" name="Image 3"/>
          <p:cNvPicPr/>
          <p:nvPr/>
        </p:nvPicPr>
        <p:blipFill>
          <a:blip r:embed="rId2" cstate="email">
            <a:extLst>
              <a:ext uri="{28A0092B-C50C-407E-A947-70E740481C1C}">
                <a14:useLocalDpi xmlns:a14="http://schemas.microsoft.com/office/drawing/2010/main"/>
              </a:ext>
            </a:extLst>
          </a:blip>
          <a:srcRect/>
          <a:stretch>
            <a:fillRect/>
          </a:stretch>
        </p:blipFill>
        <p:spPr bwMode="auto">
          <a:xfrm>
            <a:off x="640695" y="299435"/>
            <a:ext cx="1728192" cy="1224136"/>
          </a:xfrm>
          <a:prstGeom prst="rect">
            <a:avLst/>
          </a:prstGeom>
          <a:noFill/>
          <a:ln w="9525">
            <a:noFill/>
            <a:miter lim="800000"/>
            <a:headEnd/>
            <a:tailEnd/>
          </a:ln>
          <a:effectLst>
            <a:outerShdw blurRad="44450" dist="27940" dir="5400000" algn="ctr">
              <a:srgbClr val="000000">
                <a:alpha val="32000"/>
              </a:srgbClr>
            </a:outerShdw>
          </a:effectLst>
        </p:spPr>
      </p:pic>
      <p:pic>
        <p:nvPicPr>
          <p:cNvPr id="5" name="Image 4"/>
          <p:cNvPicPr/>
          <p:nvPr/>
        </p:nvPicPr>
        <p:blipFill>
          <a:blip r:embed="rId3" cstate="email">
            <a:extLst>
              <a:ext uri="{28A0092B-C50C-407E-A947-70E740481C1C}">
                <a14:useLocalDpi xmlns:a14="http://schemas.microsoft.com/office/drawing/2010/main"/>
              </a:ext>
            </a:extLst>
          </a:blip>
          <a:srcRect/>
          <a:stretch>
            <a:fillRect/>
          </a:stretch>
        </p:blipFill>
        <p:spPr bwMode="auto">
          <a:xfrm>
            <a:off x="3441522" y="299435"/>
            <a:ext cx="1728192" cy="1135265"/>
          </a:xfrm>
          <a:prstGeom prst="rect">
            <a:avLst/>
          </a:prstGeom>
          <a:noFill/>
          <a:ln w="9525">
            <a:noFill/>
            <a:miter lim="800000"/>
            <a:headEnd/>
            <a:tailEnd/>
          </a:ln>
          <a:effectLst>
            <a:outerShdw blurRad="44450" dist="27940" dir="5400000" algn="ctr">
              <a:srgbClr val="000000">
                <a:alpha val="32000"/>
              </a:srgbClr>
            </a:outerShdw>
          </a:effectLst>
        </p:spPr>
      </p:pic>
      <p:pic>
        <p:nvPicPr>
          <p:cNvPr id="6" name="Image 5"/>
          <p:cNvPicPr/>
          <p:nvPr/>
        </p:nvPicPr>
        <p:blipFill>
          <a:blip r:embed="rId4" cstate="email">
            <a:extLst>
              <a:ext uri="{28A0092B-C50C-407E-A947-70E740481C1C}">
                <a14:useLocalDpi xmlns:a14="http://schemas.microsoft.com/office/drawing/2010/main"/>
              </a:ext>
            </a:extLst>
          </a:blip>
          <a:srcRect/>
          <a:stretch>
            <a:fillRect/>
          </a:stretch>
        </p:blipFill>
        <p:spPr bwMode="auto">
          <a:xfrm>
            <a:off x="6303234" y="272934"/>
            <a:ext cx="1728192" cy="1250637"/>
          </a:xfrm>
          <a:prstGeom prst="rect">
            <a:avLst/>
          </a:prstGeom>
          <a:noFill/>
          <a:ln w="9525">
            <a:noFill/>
            <a:miter lim="800000"/>
            <a:headEnd/>
            <a:tailEnd/>
          </a:ln>
          <a:effectLst>
            <a:outerShdw blurRad="44450" dist="27940" dir="5400000" algn="ctr">
              <a:srgbClr val="000000">
                <a:alpha val="32000"/>
              </a:srgbClr>
            </a:outerShdw>
          </a:effectLst>
        </p:spPr>
      </p:pic>
    </p:spTree>
    <p:extLst>
      <p:ext uri="{BB962C8B-B14F-4D97-AF65-F5344CB8AC3E}">
        <p14:creationId xmlns:p14="http://schemas.microsoft.com/office/powerpoint/2010/main" val="9099568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solidFill>
                  <a:srgbClr val="660066"/>
                </a:solidFill>
              </a:rPr>
              <a:t>Définition de l’ingénieur selon la CTI</a:t>
            </a:r>
            <a:br>
              <a:rPr lang="fr-FR" dirty="0" smtClean="0">
                <a:solidFill>
                  <a:srgbClr val="660066"/>
                </a:solidFill>
              </a:rPr>
            </a:br>
            <a:endParaRPr lang="fr-FR" dirty="0">
              <a:solidFill>
                <a:srgbClr val="660066"/>
              </a:solidFill>
            </a:endParaRPr>
          </a:p>
        </p:txBody>
      </p:sp>
      <p:sp>
        <p:nvSpPr>
          <p:cNvPr id="3" name="Espace réservé du contenu 2"/>
          <p:cNvSpPr>
            <a:spLocks noGrp="1"/>
          </p:cNvSpPr>
          <p:nvPr>
            <p:ph idx="1"/>
          </p:nvPr>
        </p:nvSpPr>
        <p:spPr>
          <a:xfrm>
            <a:off x="457200" y="1163352"/>
            <a:ext cx="8229600" cy="4962812"/>
          </a:xfrm>
        </p:spPr>
        <p:txBody>
          <a:bodyPr>
            <a:normAutofit fontScale="70000" lnSpcReduction="20000"/>
          </a:bodyPr>
          <a:lstStyle/>
          <a:p>
            <a:pPr marL="0" indent="0">
              <a:buNone/>
            </a:pPr>
            <a:r>
              <a:rPr lang="fr-FR" dirty="0" smtClean="0">
                <a:solidFill>
                  <a:schemeClr val="accent4">
                    <a:lumMod val="75000"/>
                  </a:schemeClr>
                </a:solidFill>
                <a:cs typeface="Times New Roman" pitchFamily="18" charset="0"/>
              </a:rPr>
              <a:t>Le métier de base de l'ingénieur consiste à résoudre des problèmes de nature technologique, concrets et souvent complexes, liés à la conception, à la réalisation et à la mise en œuvre de produits, de systèmes ou de services.</a:t>
            </a:r>
          </a:p>
          <a:p>
            <a:pPr marL="0" indent="0">
              <a:buNone/>
            </a:pPr>
            <a:endParaRPr lang="fr-FR" dirty="0" smtClean="0">
              <a:solidFill>
                <a:schemeClr val="accent4">
                  <a:lumMod val="75000"/>
                </a:schemeClr>
              </a:solidFill>
              <a:cs typeface="Times New Roman" pitchFamily="18" charset="0"/>
            </a:endParaRPr>
          </a:p>
          <a:p>
            <a:pPr marL="0" indent="0">
              <a:buNone/>
            </a:pPr>
            <a:r>
              <a:rPr lang="fr-FR" dirty="0" smtClean="0">
                <a:solidFill>
                  <a:schemeClr val="accent4">
                    <a:lumMod val="75000"/>
                  </a:schemeClr>
                </a:solidFill>
                <a:cs typeface="Times New Roman" pitchFamily="18" charset="0"/>
              </a:rPr>
              <a:t>Cette aptitude résulte d'un ensemble de connaissances techniques, économiques, sociales et humaines, reposant sur une solide culture scientifique.</a:t>
            </a:r>
          </a:p>
          <a:p>
            <a:endParaRPr lang="fr-FR" dirty="0" smtClean="0">
              <a:solidFill>
                <a:schemeClr val="accent4">
                  <a:lumMod val="75000"/>
                </a:schemeClr>
              </a:solidFill>
              <a:cs typeface="Times New Roman" pitchFamily="18" charset="0"/>
            </a:endParaRPr>
          </a:p>
          <a:p>
            <a:pPr marL="0" indent="0">
              <a:buNone/>
            </a:pPr>
            <a:r>
              <a:rPr lang="fr-FR" dirty="0" smtClean="0">
                <a:solidFill>
                  <a:schemeClr val="accent4">
                    <a:lumMod val="75000"/>
                  </a:schemeClr>
                </a:solidFill>
                <a:cs typeface="Times New Roman" pitchFamily="18" charset="0"/>
              </a:rPr>
              <a:t>L'activité de l'ingénieur mobilise des hommes et des moyens techniques et financiers, le plus souvent dans un contexte international.</a:t>
            </a:r>
          </a:p>
          <a:p>
            <a:endParaRPr lang="fr-FR" dirty="0" smtClean="0">
              <a:solidFill>
                <a:schemeClr val="accent4">
                  <a:lumMod val="75000"/>
                </a:schemeClr>
              </a:solidFill>
              <a:cs typeface="Times New Roman" pitchFamily="18" charset="0"/>
            </a:endParaRPr>
          </a:p>
          <a:p>
            <a:pPr marL="0" indent="0">
              <a:buNone/>
            </a:pPr>
            <a:r>
              <a:rPr lang="fr-FR" b="1" dirty="0" smtClean="0">
                <a:solidFill>
                  <a:schemeClr val="accent4">
                    <a:lumMod val="75000"/>
                  </a:schemeClr>
                </a:solidFill>
                <a:cs typeface="Times New Roman" pitchFamily="18" charset="0"/>
              </a:rPr>
              <a:t>Elle reçoit une sanction économique et sociale, et associe à son objet des préoccupations de protection de l'homme, de la vie et de l'environnement, et plus généralement du bien-être collectif.</a:t>
            </a:r>
            <a:r>
              <a:rPr lang="fr-FR" b="1" dirty="0" smtClean="0">
                <a:solidFill>
                  <a:schemeClr val="accent4">
                    <a:lumMod val="75000"/>
                  </a:schemeClr>
                </a:solidFill>
              </a:rPr>
              <a:t> </a:t>
            </a:r>
          </a:p>
          <a:p>
            <a:pPr marL="0" indent="0">
              <a:buNone/>
            </a:pPr>
            <a:endParaRPr lang="fr-FR" dirty="0">
              <a:solidFill>
                <a:schemeClr val="accent4">
                  <a:lumMod val="75000"/>
                </a:schemeClr>
              </a:solidFill>
            </a:endParaRPr>
          </a:p>
        </p:txBody>
      </p:sp>
    </p:spTree>
    <p:extLst>
      <p:ext uri="{BB962C8B-B14F-4D97-AF65-F5344CB8AC3E}">
        <p14:creationId xmlns:p14="http://schemas.microsoft.com/office/powerpoint/2010/main" val="30385629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891015"/>
          </a:xfrm>
        </p:spPr>
        <p:txBody>
          <a:bodyPr>
            <a:normAutofit/>
          </a:bodyPr>
          <a:lstStyle/>
          <a:p>
            <a:r>
              <a:rPr lang="fr-FR" sz="2800" dirty="0" smtClean="0">
                <a:solidFill>
                  <a:srgbClr val="660066"/>
                </a:solidFill>
              </a:rPr>
              <a:t>Guildes* et système de formation</a:t>
            </a:r>
            <a:endParaRPr lang="fr-FR" sz="2800" dirty="0">
              <a:solidFill>
                <a:srgbClr val="660066"/>
              </a:solidFill>
            </a:endParaRPr>
          </a:p>
        </p:txBody>
      </p:sp>
      <p:sp>
        <p:nvSpPr>
          <p:cNvPr id="3" name="Espace réservé du contenu 2"/>
          <p:cNvSpPr>
            <a:spLocks noGrp="1"/>
          </p:cNvSpPr>
          <p:nvPr>
            <p:ph idx="1"/>
          </p:nvPr>
        </p:nvSpPr>
        <p:spPr>
          <a:xfrm>
            <a:off x="0" y="1165653"/>
            <a:ext cx="9144000" cy="5692347"/>
          </a:xfrm>
        </p:spPr>
        <p:txBody>
          <a:bodyPr>
            <a:normAutofit fontScale="47500" lnSpcReduction="20000"/>
          </a:bodyPr>
          <a:lstStyle/>
          <a:p>
            <a:pPr marL="0" indent="0">
              <a:buNone/>
            </a:pPr>
            <a:r>
              <a:rPr lang="fr-FR" sz="4200" dirty="0" smtClean="0">
                <a:solidFill>
                  <a:schemeClr val="accent4">
                    <a:lumMod val="75000"/>
                  </a:schemeClr>
                </a:solidFill>
              </a:rPr>
              <a:t>Les guildes font des efforts pour restreindre la circulation du savoir en dehors de leur cercle.</a:t>
            </a:r>
          </a:p>
          <a:p>
            <a:endParaRPr lang="fr-FR" sz="4200" dirty="0" smtClean="0">
              <a:solidFill>
                <a:schemeClr val="accent4">
                  <a:lumMod val="75000"/>
                </a:schemeClr>
              </a:solidFill>
            </a:endParaRPr>
          </a:p>
          <a:p>
            <a:pPr marL="0" indent="0">
              <a:buNone/>
            </a:pPr>
            <a:r>
              <a:rPr lang="fr-FR" sz="4200" dirty="0" smtClean="0">
                <a:solidFill>
                  <a:schemeClr val="accent4">
                    <a:lumMod val="75000"/>
                  </a:schemeClr>
                </a:solidFill>
              </a:rPr>
              <a:t>Cependant, malgré cela, l’information technique circule.</a:t>
            </a:r>
          </a:p>
          <a:p>
            <a:pPr marL="274637" lvl="1" indent="0">
              <a:buNone/>
            </a:pPr>
            <a:r>
              <a:rPr lang="fr-FR" sz="4200" dirty="0" smtClean="0">
                <a:solidFill>
                  <a:schemeClr val="accent4">
                    <a:lumMod val="75000"/>
                  </a:schemeClr>
                </a:solidFill>
              </a:rPr>
              <a:t>Les chantiers de construction de cathédrales sont très lents et s’arrêtent souvent. </a:t>
            </a:r>
          </a:p>
          <a:p>
            <a:pPr marL="274637" lvl="1" indent="0">
              <a:buNone/>
            </a:pPr>
            <a:r>
              <a:rPr lang="fr-FR" sz="4200" dirty="0" smtClean="0">
                <a:solidFill>
                  <a:schemeClr val="accent4">
                    <a:lumMod val="75000"/>
                  </a:schemeClr>
                </a:solidFill>
              </a:rPr>
              <a:t>Cela laisse beaucoup de temps pour le transfert de technologie et le recrutement de nouveaux praticiens.</a:t>
            </a:r>
          </a:p>
          <a:p>
            <a:pPr marL="274637" lvl="1" indent="0">
              <a:buNone/>
            </a:pPr>
            <a:r>
              <a:rPr lang="fr-FR" sz="4200" dirty="0" smtClean="0">
                <a:solidFill>
                  <a:schemeClr val="accent4">
                    <a:lumMod val="75000"/>
                  </a:schemeClr>
                </a:solidFill>
              </a:rPr>
              <a:t>Ces chantiers sont des écoles permanentes dans lesquelles le transfert se fait par l’observation des succès et des échecs des uns et des autres.</a:t>
            </a:r>
          </a:p>
          <a:p>
            <a:pPr marL="274637" lvl="1" indent="0">
              <a:buNone/>
            </a:pPr>
            <a:r>
              <a:rPr lang="fr-FR" sz="4200" dirty="0" smtClean="0">
                <a:solidFill>
                  <a:schemeClr val="accent4">
                    <a:lumMod val="75000"/>
                  </a:schemeClr>
                </a:solidFill>
              </a:rPr>
              <a:t>Les phénomènes migratoires sont très importants chez les maîtres-maçons et cela a une influence sur le transfert de technologie.</a:t>
            </a:r>
          </a:p>
          <a:p>
            <a:endParaRPr lang="fr-FR" sz="4200" dirty="0" smtClean="0">
              <a:solidFill>
                <a:schemeClr val="accent4">
                  <a:lumMod val="75000"/>
                </a:schemeClr>
              </a:solidFill>
            </a:endParaRPr>
          </a:p>
          <a:p>
            <a:pPr marL="0" indent="0">
              <a:buNone/>
            </a:pPr>
            <a:r>
              <a:rPr lang="fr-FR" sz="4200" dirty="0" smtClean="0">
                <a:solidFill>
                  <a:schemeClr val="accent4">
                    <a:lumMod val="75000"/>
                  </a:schemeClr>
                </a:solidFill>
              </a:rPr>
              <a:t>Il n’y a pas de formation théorique, les traités techniques sont très rares (surtout dans le domaine de la construction) et bien des maîtres-maçons du début du Moyen-Age sont probablement </a:t>
            </a:r>
            <a:r>
              <a:rPr lang="fr-FR" sz="4200" b="1" dirty="0" smtClean="0">
                <a:solidFill>
                  <a:schemeClr val="accent4">
                    <a:lumMod val="75000"/>
                  </a:schemeClr>
                </a:solidFill>
              </a:rPr>
              <a:t>analphabètes</a:t>
            </a:r>
            <a:r>
              <a:rPr lang="fr-FR" sz="4200" dirty="0" smtClean="0">
                <a:solidFill>
                  <a:schemeClr val="accent4">
                    <a:lumMod val="75000"/>
                  </a:schemeClr>
                </a:solidFill>
              </a:rPr>
              <a:t> (ce qui explique qu’ils ne laissent que peu de traces derrière eux).</a:t>
            </a:r>
          </a:p>
          <a:p>
            <a:pPr marL="0" indent="0" algn="r">
              <a:buNone/>
            </a:pPr>
            <a:endParaRPr lang="fr-FR" dirty="0" smtClean="0"/>
          </a:p>
          <a:p>
            <a:pPr marL="0" indent="0" algn="r">
              <a:buNone/>
            </a:pPr>
            <a:endParaRPr lang="fr-FR" dirty="0" smtClean="0"/>
          </a:p>
          <a:p>
            <a:pPr marL="0" indent="0" algn="r">
              <a:buNone/>
            </a:pPr>
            <a:r>
              <a:rPr lang="fr-FR" dirty="0" smtClean="0">
                <a:solidFill>
                  <a:srgbClr val="604A7B"/>
                </a:solidFill>
              </a:rPr>
              <a:t>*Assemblée de personne pratiquant une activité commune, dotée de règles précises.</a:t>
            </a:r>
          </a:p>
          <a:p>
            <a:pPr marL="0" indent="0">
              <a:buNone/>
            </a:pPr>
            <a:endParaRPr lang="fr-FR" dirty="0">
              <a:solidFill>
                <a:srgbClr val="604A7B"/>
              </a:solidFill>
            </a:endParaRPr>
          </a:p>
        </p:txBody>
      </p:sp>
    </p:spTree>
    <p:extLst>
      <p:ext uri="{BB962C8B-B14F-4D97-AF65-F5344CB8AC3E}">
        <p14:creationId xmlns:p14="http://schemas.microsoft.com/office/powerpoint/2010/main" val="399789799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673543"/>
          </a:xfrm>
        </p:spPr>
        <p:txBody>
          <a:bodyPr>
            <a:normAutofit/>
          </a:bodyPr>
          <a:lstStyle/>
          <a:p>
            <a:r>
              <a:rPr lang="fr-FR" sz="2800" dirty="0" smtClean="0">
                <a:solidFill>
                  <a:srgbClr val="660066"/>
                </a:solidFill>
              </a:rPr>
              <a:t>Les compétences des ingénieurs médiévaux</a:t>
            </a:r>
            <a:endParaRPr lang="fr-FR" sz="2800" dirty="0">
              <a:solidFill>
                <a:srgbClr val="660066"/>
              </a:solidFill>
            </a:endParaRPr>
          </a:p>
        </p:txBody>
      </p:sp>
      <p:sp>
        <p:nvSpPr>
          <p:cNvPr id="3" name="Espace réservé du contenu 2"/>
          <p:cNvSpPr>
            <a:spLocks noGrp="1"/>
          </p:cNvSpPr>
          <p:nvPr>
            <p:ph idx="1"/>
          </p:nvPr>
        </p:nvSpPr>
        <p:spPr>
          <a:xfrm>
            <a:off x="0" y="1200450"/>
            <a:ext cx="9144000" cy="5657550"/>
          </a:xfrm>
        </p:spPr>
        <p:txBody>
          <a:bodyPr>
            <a:normAutofit fontScale="70000" lnSpcReduction="20000"/>
          </a:bodyPr>
          <a:lstStyle/>
          <a:p>
            <a:pPr marL="0" indent="0">
              <a:buNone/>
            </a:pPr>
            <a:endParaRPr lang="fr-FR" dirty="0" smtClean="0">
              <a:solidFill>
                <a:schemeClr val="accent4">
                  <a:lumMod val="75000"/>
                </a:schemeClr>
              </a:solidFill>
            </a:endParaRPr>
          </a:p>
          <a:p>
            <a:pPr marL="0" indent="0">
              <a:buNone/>
            </a:pPr>
            <a:r>
              <a:rPr lang="fr-FR" dirty="0" smtClean="0">
                <a:solidFill>
                  <a:schemeClr val="accent4">
                    <a:lumMod val="75000"/>
                  </a:schemeClr>
                </a:solidFill>
              </a:rPr>
              <a:t>Les connaissances de base des maîtres-maçons se fondent sur un </a:t>
            </a:r>
            <a:r>
              <a:rPr lang="fr-FR" b="1" dirty="0" smtClean="0">
                <a:solidFill>
                  <a:schemeClr val="accent4">
                    <a:lumMod val="75000"/>
                  </a:schemeClr>
                </a:solidFill>
              </a:rPr>
              <a:t>empirisme bien maîtrisé </a:t>
            </a:r>
            <a:r>
              <a:rPr lang="fr-FR" dirty="0" smtClean="0">
                <a:solidFill>
                  <a:schemeClr val="accent4">
                    <a:lumMod val="75000"/>
                  </a:schemeClr>
                </a:solidFill>
              </a:rPr>
              <a:t>et sur une application sophistiquée de la géométrie pratique.</a:t>
            </a:r>
          </a:p>
          <a:p>
            <a:pPr marL="0" indent="0">
              <a:buNone/>
            </a:pPr>
            <a:endParaRPr lang="fr-FR" dirty="0" smtClean="0">
              <a:solidFill>
                <a:schemeClr val="accent4">
                  <a:lumMod val="75000"/>
                </a:schemeClr>
              </a:solidFill>
            </a:endParaRPr>
          </a:p>
          <a:p>
            <a:pPr marL="0" indent="0">
              <a:buNone/>
            </a:pPr>
            <a:r>
              <a:rPr lang="fr-FR" dirty="0" smtClean="0">
                <a:solidFill>
                  <a:schemeClr val="accent4">
                    <a:lumMod val="75000"/>
                  </a:schemeClr>
                </a:solidFill>
              </a:rPr>
              <a:t>Ces deux éléments sont essentiels en l’absence de moyens pour calculer les efforts et les contraintes des bâtiments. </a:t>
            </a:r>
          </a:p>
          <a:p>
            <a:pPr marL="274637" lvl="1" indent="0">
              <a:buNone/>
            </a:pPr>
            <a:r>
              <a:rPr lang="fr-FR" dirty="0" smtClean="0">
                <a:solidFill>
                  <a:schemeClr val="accent4">
                    <a:lumMod val="75000"/>
                  </a:schemeClr>
                </a:solidFill>
              </a:rPr>
              <a:t>On utilise des plans mais ils ne contiennent pas toujours des mesures exploitables ;</a:t>
            </a:r>
          </a:p>
          <a:p>
            <a:pPr marL="274637" lvl="1" indent="0">
              <a:buNone/>
            </a:pPr>
            <a:r>
              <a:rPr lang="fr-FR" dirty="0" smtClean="0">
                <a:solidFill>
                  <a:schemeClr val="accent4">
                    <a:lumMod val="75000"/>
                  </a:schemeClr>
                </a:solidFill>
              </a:rPr>
              <a:t>Ces plans ne sont généralement pas utilisés pour la construction mais pour impressionner les financeurs et pour proposer des solutions alternatives.</a:t>
            </a:r>
          </a:p>
          <a:p>
            <a:pPr marL="274637" lvl="1" indent="0">
              <a:buNone/>
            </a:pPr>
            <a:r>
              <a:rPr lang="fr-FR" dirty="0" smtClean="0">
                <a:solidFill>
                  <a:schemeClr val="accent4">
                    <a:lumMod val="75000"/>
                  </a:schemeClr>
                </a:solidFill>
              </a:rPr>
              <a:t>Les plans laissent de côté un certain nombre de détails : taille des blocs de pierre, mode d’assemblage, structure des voûtes, etc.</a:t>
            </a:r>
          </a:p>
          <a:p>
            <a:pPr marL="274637" lvl="1" indent="0">
              <a:buNone/>
            </a:pPr>
            <a:r>
              <a:rPr lang="fr-FR" dirty="0" smtClean="0">
                <a:solidFill>
                  <a:schemeClr val="accent4">
                    <a:lumMod val="75000"/>
                  </a:schemeClr>
                </a:solidFill>
              </a:rPr>
              <a:t>Les plans sont souvent faits au sol, en taille réelle, puis transposés sur des modèles en bois qui guident les maçons.</a:t>
            </a:r>
          </a:p>
          <a:p>
            <a:endParaRPr lang="fr-FR" dirty="0" smtClean="0">
              <a:solidFill>
                <a:schemeClr val="accent4">
                  <a:lumMod val="75000"/>
                </a:schemeClr>
              </a:solidFill>
            </a:endParaRPr>
          </a:p>
          <a:p>
            <a:pPr marL="0" indent="0">
              <a:buNone/>
            </a:pPr>
            <a:endParaRPr lang="fr-FR" dirty="0" smtClean="0">
              <a:solidFill>
                <a:schemeClr val="accent4">
                  <a:lumMod val="75000"/>
                </a:schemeClr>
              </a:solidFill>
            </a:endParaRPr>
          </a:p>
          <a:p>
            <a:pPr marL="0" indent="0" algn="ctr">
              <a:buNone/>
            </a:pPr>
            <a:r>
              <a:rPr lang="fr-FR" b="1" dirty="0" smtClean="0">
                <a:solidFill>
                  <a:schemeClr val="accent4">
                    <a:lumMod val="75000"/>
                  </a:schemeClr>
                </a:solidFill>
              </a:rPr>
              <a:t>Compétences mathématiques des maîtres-maçons  ? </a:t>
            </a:r>
            <a:r>
              <a:rPr lang="fr-FR" b="1" dirty="0" smtClean="0">
                <a:solidFill>
                  <a:schemeClr val="accent4">
                    <a:lumMod val="75000"/>
                  </a:schemeClr>
                </a:solidFill>
                <a:sym typeface="Wingdings" pitchFamily="2" charset="2"/>
              </a:rPr>
              <a:t> </a:t>
            </a:r>
            <a:r>
              <a:rPr lang="fr-FR" b="1" dirty="0" smtClean="0">
                <a:solidFill>
                  <a:schemeClr val="accent4">
                    <a:lumMod val="75000"/>
                  </a:schemeClr>
                </a:solidFill>
              </a:rPr>
              <a:t>A peu près nulles.</a:t>
            </a:r>
          </a:p>
          <a:p>
            <a:pPr marL="0" indent="0" algn="ctr">
              <a:buNone/>
            </a:pPr>
            <a:r>
              <a:rPr lang="fr-FR" b="1" dirty="0" smtClean="0">
                <a:solidFill>
                  <a:schemeClr val="accent4">
                    <a:lumMod val="75000"/>
                  </a:schemeClr>
                </a:solidFill>
              </a:rPr>
              <a:t>La plupart d’entre eux ne maîtrisent probablement même pas la multiplication. Cela ne les empêche pas d’accomplir des prouesses (vitraux).</a:t>
            </a:r>
          </a:p>
          <a:p>
            <a:pPr marL="0" indent="0">
              <a:buNone/>
            </a:pPr>
            <a:endParaRPr lang="fr-FR" dirty="0"/>
          </a:p>
        </p:txBody>
      </p:sp>
    </p:spTree>
    <p:extLst>
      <p:ext uri="{BB962C8B-B14F-4D97-AF65-F5344CB8AC3E}">
        <p14:creationId xmlns:p14="http://schemas.microsoft.com/office/powerpoint/2010/main" val="230492536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690941"/>
          </a:xfrm>
        </p:spPr>
        <p:txBody>
          <a:bodyPr>
            <a:normAutofit/>
          </a:bodyPr>
          <a:lstStyle/>
          <a:p>
            <a:r>
              <a:rPr lang="fr-FR" sz="2800" dirty="0" smtClean="0">
                <a:solidFill>
                  <a:srgbClr val="660066"/>
                </a:solidFill>
              </a:rPr>
              <a:t>Le génie aéronautique au Moyen-Age ?</a:t>
            </a:r>
            <a:endParaRPr lang="fr-FR" sz="2800" dirty="0">
              <a:solidFill>
                <a:srgbClr val="660066"/>
              </a:solidFill>
            </a:endParaRPr>
          </a:p>
        </p:txBody>
      </p:sp>
      <p:sp>
        <p:nvSpPr>
          <p:cNvPr id="3" name="Espace réservé du contenu 2"/>
          <p:cNvSpPr>
            <a:spLocks noGrp="1"/>
          </p:cNvSpPr>
          <p:nvPr>
            <p:ph idx="1"/>
          </p:nvPr>
        </p:nvSpPr>
        <p:spPr>
          <a:xfrm>
            <a:off x="0" y="1148256"/>
            <a:ext cx="9144000" cy="5709744"/>
          </a:xfrm>
        </p:spPr>
        <p:txBody>
          <a:bodyPr>
            <a:normAutofit fontScale="70000" lnSpcReduction="20000"/>
          </a:bodyPr>
          <a:lstStyle/>
          <a:p>
            <a:pPr marL="0" indent="0">
              <a:buNone/>
            </a:pPr>
            <a:r>
              <a:rPr lang="fr-FR" dirty="0" err="1" smtClean="0">
                <a:solidFill>
                  <a:schemeClr val="accent4">
                    <a:lumMod val="75000"/>
                  </a:schemeClr>
                </a:solidFill>
              </a:rPr>
              <a:t>Eilmer</a:t>
            </a:r>
            <a:r>
              <a:rPr lang="fr-FR" dirty="0" smtClean="0">
                <a:solidFill>
                  <a:schemeClr val="accent4">
                    <a:lumMod val="75000"/>
                  </a:schemeClr>
                </a:solidFill>
              </a:rPr>
              <a:t> de </a:t>
            </a:r>
            <a:r>
              <a:rPr lang="fr-FR" dirty="0" err="1" smtClean="0">
                <a:solidFill>
                  <a:schemeClr val="accent4">
                    <a:lumMod val="75000"/>
                  </a:schemeClr>
                </a:solidFill>
              </a:rPr>
              <a:t>Malmsbury</a:t>
            </a:r>
            <a:r>
              <a:rPr lang="fr-FR" dirty="0" smtClean="0">
                <a:solidFill>
                  <a:schemeClr val="accent4">
                    <a:lumMod val="75000"/>
                  </a:schemeClr>
                </a:solidFill>
              </a:rPr>
              <a:t> (11° siècle), astronome et mathématicien, est resté dans l’histoire pour la conception et l’essai d’un planeur.</a:t>
            </a:r>
          </a:p>
          <a:p>
            <a:pPr marL="0" indent="0">
              <a:buNone/>
            </a:pPr>
            <a:r>
              <a:rPr lang="fr-FR" dirty="0" smtClean="0">
                <a:solidFill>
                  <a:schemeClr val="accent4">
                    <a:lumMod val="75000"/>
                  </a:schemeClr>
                </a:solidFill>
              </a:rPr>
              <a:t>Il aurait réussi à planer avec un dispositif reproduisant les ailes d’un oiseau durant 200 m en se jetant du haut d’une tour. Bilan : 2 jambes cassées. Il analysa lui-même son échec, non pas du point de vue d’une punition divine (très à la mode du temps), mais du point de vue d’une erreur de conception. Il aurait dû ajouter une queue à son dispositif. Une vraie démarche d’ingénieur.</a:t>
            </a:r>
          </a:p>
          <a:p>
            <a:pPr marL="0" indent="0">
              <a:buNone/>
            </a:pPr>
            <a:r>
              <a:rPr lang="fr-FR" dirty="0" smtClean="0">
                <a:solidFill>
                  <a:schemeClr val="accent4">
                    <a:lumMod val="75000"/>
                  </a:schemeClr>
                </a:solidFill>
              </a:rPr>
              <a:t>Son précurseur est probablement </a:t>
            </a:r>
            <a:r>
              <a:rPr lang="fr-FR" b="1" dirty="0" smtClean="0">
                <a:solidFill>
                  <a:schemeClr val="accent4">
                    <a:lumMod val="75000"/>
                  </a:schemeClr>
                </a:solidFill>
              </a:rPr>
              <a:t>Abbas Ibn </a:t>
            </a:r>
            <a:r>
              <a:rPr lang="fr-FR" b="1" dirty="0" err="1" smtClean="0">
                <a:solidFill>
                  <a:schemeClr val="accent4">
                    <a:lumMod val="75000"/>
                  </a:schemeClr>
                </a:solidFill>
              </a:rPr>
              <a:t>Firna</a:t>
            </a:r>
            <a:r>
              <a:rPr lang="fr-FR" b="1" dirty="0" smtClean="0">
                <a:solidFill>
                  <a:schemeClr val="accent4">
                    <a:lumMod val="75000"/>
                  </a:schemeClr>
                </a:solidFill>
              </a:rPr>
              <a:t> </a:t>
            </a:r>
            <a:r>
              <a:rPr lang="fr-FR" dirty="0" smtClean="0">
                <a:solidFill>
                  <a:schemeClr val="accent4">
                    <a:lumMod val="75000"/>
                  </a:schemeClr>
                </a:solidFill>
              </a:rPr>
              <a:t>(Cordoue, 9° siècle).</a:t>
            </a:r>
          </a:p>
          <a:p>
            <a:pPr marL="0" indent="0">
              <a:buNone/>
            </a:pPr>
            <a:r>
              <a:rPr lang="fr-FR" dirty="0" smtClean="0">
                <a:solidFill>
                  <a:schemeClr val="accent4">
                    <a:lumMod val="75000"/>
                  </a:schemeClr>
                </a:solidFill>
              </a:rPr>
              <a:t> </a:t>
            </a:r>
          </a:p>
          <a:p>
            <a:pPr marL="0" indent="0">
              <a:buNone/>
            </a:pPr>
            <a:r>
              <a:rPr lang="fr-FR" dirty="0" smtClean="0">
                <a:solidFill>
                  <a:schemeClr val="accent4">
                    <a:lumMod val="75000"/>
                  </a:schemeClr>
                </a:solidFill>
              </a:rPr>
              <a:t>En Chine, on fait de nombreux essais aéronautiques, dont la plupart ne se diffusent pas en Europe. </a:t>
            </a:r>
          </a:p>
          <a:p>
            <a:pPr marL="0" indent="0">
              <a:buNone/>
            </a:pPr>
            <a:r>
              <a:rPr lang="fr-FR" dirty="0" smtClean="0">
                <a:solidFill>
                  <a:schemeClr val="accent4">
                    <a:lumMod val="75000"/>
                  </a:schemeClr>
                </a:solidFill>
              </a:rPr>
              <a:t>L’Empereur Gao Yang (vers 550) utilisa ses ennemis de familles rivales pour son amusement en les attachant à de grand cerfs-volants en papier qui étaient lancés du haut de tours. On dispose d’un récit sur un de ces essais dans lequel le condamné aurait réussi à voler sur près de 3 kilomètres. Comme il avait survécu il fut emprisonné et mourut de privation de nourriture.</a:t>
            </a:r>
          </a:p>
          <a:p>
            <a:pPr marL="0" indent="0">
              <a:buNone/>
            </a:pPr>
            <a:endParaRPr lang="fr-FR" dirty="0" smtClean="0">
              <a:solidFill>
                <a:schemeClr val="accent4">
                  <a:lumMod val="75000"/>
                </a:schemeClr>
              </a:solidFill>
            </a:endParaRPr>
          </a:p>
          <a:p>
            <a:pPr marL="0" indent="0">
              <a:buNone/>
            </a:pPr>
            <a:r>
              <a:rPr lang="fr-FR" dirty="0" smtClean="0">
                <a:solidFill>
                  <a:schemeClr val="accent4">
                    <a:lumMod val="75000"/>
                  </a:schemeClr>
                </a:solidFill>
              </a:rPr>
              <a:t>D’autres récits de vols réussis en Chine se trouvent par exemple dans les écrits de Marco Polo (XIII° siècle).</a:t>
            </a:r>
          </a:p>
          <a:p>
            <a:pPr marL="0" indent="0">
              <a:buNone/>
            </a:pPr>
            <a:endParaRPr lang="fr-FR" dirty="0"/>
          </a:p>
        </p:txBody>
      </p:sp>
    </p:spTree>
    <p:extLst>
      <p:ext uri="{BB962C8B-B14F-4D97-AF65-F5344CB8AC3E}">
        <p14:creationId xmlns:p14="http://schemas.microsoft.com/office/powerpoint/2010/main" val="271903697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630048"/>
          </a:xfrm>
        </p:spPr>
        <p:txBody>
          <a:bodyPr>
            <a:normAutofit/>
          </a:bodyPr>
          <a:lstStyle/>
          <a:p>
            <a:r>
              <a:rPr lang="fr-FR" sz="2800" dirty="0" smtClean="0">
                <a:solidFill>
                  <a:srgbClr val="660066"/>
                </a:solidFill>
              </a:rPr>
              <a:t>Une innovation mécanique majeure : l’horloge</a:t>
            </a:r>
            <a:endParaRPr lang="fr-FR" sz="2800" dirty="0">
              <a:solidFill>
                <a:srgbClr val="660066"/>
              </a:solidFill>
            </a:endParaRPr>
          </a:p>
        </p:txBody>
      </p:sp>
      <p:sp>
        <p:nvSpPr>
          <p:cNvPr id="3" name="Espace réservé du contenu 2"/>
          <p:cNvSpPr>
            <a:spLocks noGrp="1"/>
          </p:cNvSpPr>
          <p:nvPr>
            <p:ph idx="1"/>
          </p:nvPr>
        </p:nvSpPr>
        <p:spPr>
          <a:xfrm>
            <a:off x="0" y="982976"/>
            <a:ext cx="9144000" cy="5875024"/>
          </a:xfrm>
        </p:spPr>
        <p:txBody>
          <a:bodyPr/>
          <a:lstStyle/>
          <a:p>
            <a:pPr marL="0" indent="0">
              <a:buNone/>
            </a:pPr>
            <a:r>
              <a:rPr lang="fr-FR" sz="2000" dirty="0" smtClean="0">
                <a:solidFill>
                  <a:schemeClr val="accent4">
                    <a:lumMod val="75000"/>
                  </a:schemeClr>
                </a:solidFill>
              </a:rPr>
              <a:t>L’horloge est le dispositif mécanique par excellence : il faut maîtriser une source d’énergie, la réguler afin de produire un mouvement automatique.</a:t>
            </a:r>
          </a:p>
          <a:p>
            <a:pPr marL="0" indent="0">
              <a:buNone/>
            </a:pPr>
            <a:r>
              <a:rPr lang="fr-FR" sz="2000" dirty="0" smtClean="0">
                <a:solidFill>
                  <a:schemeClr val="accent4">
                    <a:lumMod val="75000"/>
                  </a:schemeClr>
                </a:solidFill>
              </a:rPr>
              <a:t>Un apport essentiel pour la coordination des activités industrielles et bureaucratiques.</a:t>
            </a:r>
          </a:p>
          <a:p>
            <a:endParaRPr lang="fr-FR" sz="2000" dirty="0" smtClean="0">
              <a:solidFill>
                <a:schemeClr val="accent4">
                  <a:lumMod val="75000"/>
                </a:schemeClr>
              </a:solidFill>
            </a:endParaRPr>
          </a:p>
          <a:p>
            <a:pPr marL="0" indent="0" algn="ctr">
              <a:buNone/>
            </a:pPr>
            <a:r>
              <a:rPr lang="fr-FR" sz="2000" dirty="0" smtClean="0">
                <a:solidFill>
                  <a:schemeClr val="accent4">
                    <a:lumMod val="75000"/>
                  </a:schemeClr>
                </a:solidFill>
              </a:rPr>
              <a:t>Challenge technique : le mécanisme d’échappement pour réguler le mouvement.</a:t>
            </a:r>
          </a:p>
          <a:p>
            <a:endParaRPr lang="fr-FR" sz="2000" dirty="0" smtClean="0">
              <a:solidFill>
                <a:schemeClr val="accent4">
                  <a:lumMod val="75000"/>
                </a:schemeClr>
              </a:solidFill>
            </a:endParaRPr>
          </a:p>
          <a:p>
            <a:pPr marL="0" indent="0">
              <a:buNone/>
            </a:pPr>
            <a:r>
              <a:rPr lang="fr-FR" sz="2000" dirty="0" smtClean="0">
                <a:solidFill>
                  <a:schemeClr val="accent4">
                    <a:lumMod val="75000"/>
                  </a:schemeClr>
                </a:solidFill>
              </a:rPr>
              <a:t>Made in China : un des premiers systèmes d’échappement semble avoir été conçu par un moine bouddhiste du 8° siècle, Yi </a:t>
            </a:r>
            <a:r>
              <a:rPr lang="fr-FR" sz="2000" dirty="0" err="1" smtClean="0">
                <a:solidFill>
                  <a:schemeClr val="accent4">
                    <a:lumMod val="75000"/>
                  </a:schemeClr>
                </a:solidFill>
              </a:rPr>
              <a:t>Xing</a:t>
            </a:r>
            <a:r>
              <a:rPr lang="fr-FR" sz="2000" dirty="0" smtClean="0">
                <a:solidFill>
                  <a:schemeClr val="accent4">
                    <a:lumMod val="75000"/>
                  </a:schemeClr>
                </a:solidFill>
              </a:rPr>
              <a:t>.</a:t>
            </a:r>
          </a:p>
          <a:p>
            <a:pPr marL="274637" lvl="1" indent="0">
              <a:buNone/>
            </a:pPr>
            <a:r>
              <a:rPr lang="fr-FR" sz="2000" dirty="0" smtClean="0">
                <a:solidFill>
                  <a:schemeClr val="accent4">
                    <a:lumMod val="75000"/>
                  </a:schemeClr>
                </a:solidFill>
              </a:rPr>
              <a:t>Motivations pour inventer un tel mécanisme ? Déterminer à quel moment, du point de vue céleste, l’empereur devrait féconder sa concubine pour faire naître un héritier. Ce mécanisme était régulé par une horloge à eau mais souffrait de problèmes de corrosion.</a:t>
            </a:r>
          </a:p>
          <a:p>
            <a:pPr marL="536575" lvl="1" indent="-261938">
              <a:buFont typeface="Wingdings" pitchFamily="2" charset="2"/>
              <a:buChar char="§"/>
            </a:pPr>
            <a:endParaRPr lang="fr-FR" sz="2000" dirty="0" smtClean="0">
              <a:solidFill>
                <a:schemeClr val="accent4">
                  <a:lumMod val="75000"/>
                </a:schemeClr>
              </a:solidFill>
            </a:endParaRPr>
          </a:p>
          <a:p>
            <a:pPr marL="274637" lvl="1" indent="0">
              <a:buNone/>
            </a:pPr>
            <a:r>
              <a:rPr lang="fr-FR" sz="2000" dirty="0" smtClean="0">
                <a:solidFill>
                  <a:schemeClr val="accent4">
                    <a:lumMod val="75000"/>
                  </a:schemeClr>
                </a:solidFill>
              </a:rPr>
              <a:t>Une autre tentative chinoise de construction d’une horloge mécanique fut faite par Su Song, à la fin du 11° siècle.</a:t>
            </a:r>
          </a:p>
          <a:p>
            <a:pPr marL="0" indent="0">
              <a:buNone/>
            </a:pPr>
            <a:endParaRPr lang="fr-FR" dirty="0">
              <a:solidFill>
                <a:schemeClr val="accent4">
                  <a:lumMod val="75000"/>
                </a:schemeClr>
              </a:solidFill>
            </a:endParaRPr>
          </a:p>
        </p:txBody>
      </p:sp>
    </p:spTree>
    <p:extLst>
      <p:ext uri="{BB962C8B-B14F-4D97-AF65-F5344CB8AC3E}">
        <p14:creationId xmlns:p14="http://schemas.microsoft.com/office/powerpoint/2010/main" val="100401527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830123"/>
          </a:xfrm>
        </p:spPr>
        <p:txBody>
          <a:bodyPr>
            <a:normAutofit/>
          </a:bodyPr>
          <a:lstStyle/>
          <a:p>
            <a:r>
              <a:rPr lang="fr-FR" sz="2800" dirty="0" smtClean="0">
                <a:solidFill>
                  <a:srgbClr val="660066"/>
                </a:solidFill>
              </a:rPr>
              <a:t>L’horloge en Europe ?</a:t>
            </a:r>
            <a:endParaRPr lang="fr-FR" sz="2800" dirty="0">
              <a:solidFill>
                <a:srgbClr val="660066"/>
              </a:solidFill>
            </a:endParaRPr>
          </a:p>
        </p:txBody>
      </p:sp>
      <p:sp>
        <p:nvSpPr>
          <p:cNvPr id="3" name="Espace réservé du contenu 2"/>
          <p:cNvSpPr>
            <a:spLocks noGrp="1"/>
          </p:cNvSpPr>
          <p:nvPr>
            <p:ph idx="1"/>
          </p:nvPr>
        </p:nvSpPr>
        <p:spPr>
          <a:xfrm>
            <a:off x="0" y="1600200"/>
            <a:ext cx="9144000" cy="5257800"/>
          </a:xfrm>
        </p:spPr>
        <p:txBody>
          <a:bodyPr>
            <a:normAutofit fontScale="85000" lnSpcReduction="20000"/>
          </a:bodyPr>
          <a:lstStyle/>
          <a:p>
            <a:pPr marL="0" indent="0">
              <a:buNone/>
            </a:pPr>
            <a:r>
              <a:rPr lang="fr-FR" dirty="0" smtClean="0"/>
              <a:t> </a:t>
            </a:r>
            <a:r>
              <a:rPr lang="fr-FR" dirty="0" smtClean="0">
                <a:solidFill>
                  <a:schemeClr val="accent4">
                    <a:lumMod val="75000"/>
                  </a:schemeClr>
                </a:solidFill>
              </a:rPr>
              <a:t>Pas de date précise pour l’apparition de l’horloge en Europe. Elle semble apparaître à partir de la fin du 13° siècle à plusieurs endroits à la fois. </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Les moines semblent être au cœur de ce type d’innovation dès le début du 13° siècle (pour des raisons évidentes d’organisation des activités et des prières).</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Premières horloges : un mélange de technicité absolue et de déficience technologique (problème de fabrication des rouages).</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Des dispositifs extrêmement onéreux, dont le coût serait à notre époque d’environ 1 million de dollars.</a:t>
            </a:r>
          </a:p>
          <a:p>
            <a:pPr marL="0" indent="0">
              <a:buNone/>
            </a:pPr>
            <a:endParaRPr lang="fr-FR" dirty="0"/>
          </a:p>
        </p:txBody>
      </p:sp>
    </p:spTree>
    <p:extLst>
      <p:ext uri="{BB962C8B-B14F-4D97-AF65-F5344CB8AC3E}">
        <p14:creationId xmlns:p14="http://schemas.microsoft.com/office/powerpoint/2010/main" val="179277299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solidFill>
                  <a:srgbClr val="660066"/>
                </a:solidFill>
              </a:rPr>
              <a:t>Bilan général pour cette période</a:t>
            </a:r>
            <a:endParaRPr lang="fr-FR" sz="2800" dirty="0">
              <a:solidFill>
                <a:srgbClr val="660066"/>
              </a:solidFill>
            </a:endParaRPr>
          </a:p>
        </p:txBody>
      </p:sp>
      <p:sp>
        <p:nvSpPr>
          <p:cNvPr id="3" name="Espace réservé du contenu 2"/>
          <p:cNvSpPr>
            <a:spLocks noGrp="1"/>
          </p:cNvSpPr>
          <p:nvPr>
            <p:ph idx="1"/>
          </p:nvPr>
        </p:nvSpPr>
        <p:spPr/>
        <p:txBody>
          <a:bodyPr>
            <a:normAutofit fontScale="77500" lnSpcReduction="20000"/>
          </a:bodyPr>
          <a:lstStyle/>
          <a:p>
            <a:pPr>
              <a:buFont typeface="Wingdings" charset="2"/>
              <a:buChar char="Ø"/>
            </a:pPr>
            <a:r>
              <a:rPr lang="fr-FR" dirty="0" smtClean="0">
                <a:solidFill>
                  <a:schemeClr val="accent4">
                    <a:lumMod val="75000"/>
                  </a:schemeClr>
                </a:solidFill>
              </a:rPr>
              <a:t> L’ingénierie au Moyen-Age est très évoluée.</a:t>
            </a:r>
          </a:p>
          <a:p>
            <a:pPr marL="0" indent="0">
              <a:buNone/>
            </a:pPr>
            <a:endParaRPr lang="fr-FR" dirty="0" smtClean="0">
              <a:solidFill>
                <a:schemeClr val="accent4">
                  <a:lumMod val="75000"/>
                </a:schemeClr>
              </a:solidFill>
            </a:endParaRPr>
          </a:p>
          <a:p>
            <a:pPr>
              <a:buFont typeface="Wingdings" charset="2"/>
              <a:buChar char="Ø"/>
            </a:pPr>
            <a:r>
              <a:rPr lang="fr-FR" dirty="0" smtClean="0">
                <a:solidFill>
                  <a:schemeClr val="accent4">
                    <a:lumMod val="75000"/>
                  </a:schemeClr>
                </a:solidFill>
              </a:rPr>
              <a:t>Prédominance des recettes empiriques et absence quasiment systématique de spéculation théoriques.</a:t>
            </a:r>
          </a:p>
          <a:p>
            <a:pPr>
              <a:buFont typeface="Wingdings" charset="2"/>
              <a:buChar char="Ø"/>
            </a:pPr>
            <a:endParaRPr lang="fr-FR" dirty="0" smtClean="0">
              <a:solidFill>
                <a:schemeClr val="accent4">
                  <a:lumMod val="75000"/>
                </a:schemeClr>
              </a:solidFill>
            </a:endParaRPr>
          </a:p>
          <a:p>
            <a:pPr>
              <a:buFont typeface="Wingdings" charset="2"/>
              <a:buChar char="Ø"/>
            </a:pPr>
            <a:r>
              <a:rPr lang="fr-FR" dirty="0" smtClean="0">
                <a:solidFill>
                  <a:schemeClr val="accent4">
                    <a:lumMod val="75000"/>
                  </a:schemeClr>
                </a:solidFill>
              </a:rPr>
              <a:t>On ne trouve pas d’équivalent d’Archimède au Moyen-Age</a:t>
            </a:r>
          </a:p>
          <a:p>
            <a:pPr>
              <a:buFont typeface="Wingdings" charset="2"/>
              <a:buChar char="Ø"/>
            </a:pPr>
            <a:endParaRPr lang="fr-FR" dirty="0" smtClean="0">
              <a:solidFill>
                <a:schemeClr val="accent4">
                  <a:lumMod val="75000"/>
                </a:schemeClr>
              </a:solidFill>
            </a:endParaRPr>
          </a:p>
          <a:p>
            <a:pPr>
              <a:buFont typeface="Wingdings" charset="2"/>
              <a:buChar char="Ø"/>
            </a:pPr>
            <a:r>
              <a:rPr lang="fr-FR" dirty="0" smtClean="0">
                <a:solidFill>
                  <a:schemeClr val="accent4">
                    <a:lumMod val="75000"/>
                  </a:schemeClr>
                </a:solidFill>
              </a:rPr>
              <a:t>Vers la fin du Moyen-Age une tendance à l’intellectualisation (mathématisation, introduction du calcul, etc.) semble se propager et elle peut s’expliquer par la montée en puissance de l’alphabétisation.</a:t>
            </a:r>
          </a:p>
          <a:p>
            <a:pPr marL="0" indent="0">
              <a:buNone/>
            </a:pPr>
            <a:endParaRPr lang="fr-FR" dirty="0"/>
          </a:p>
        </p:txBody>
      </p:sp>
    </p:spTree>
    <p:extLst>
      <p:ext uri="{BB962C8B-B14F-4D97-AF65-F5344CB8AC3E}">
        <p14:creationId xmlns:p14="http://schemas.microsoft.com/office/powerpoint/2010/main" val="260835897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a:bodyPr>
          <a:lstStyle/>
          <a:p>
            <a:pPr marL="0" indent="0">
              <a:buNone/>
            </a:pPr>
            <a:endParaRPr lang="fr-FR" sz="4000" dirty="0" smtClean="0">
              <a:solidFill>
                <a:srgbClr val="660066"/>
              </a:solidFill>
            </a:endParaRPr>
          </a:p>
          <a:p>
            <a:pPr marL="0" indent="0">
              <a:buNone/>
            </a:pPr>
            <a:endParaRPr lang="fr-FR" sz="4000" dirty="0">
              <a:solidFill>
                <a:srgbClr val="660066"/>
              </a:solidFill>
            </a:endParaRPr>
          </a:p>
          <a:p>
            <a:pPr marL="0" indent="0">
              <a:buNone/>
            </a:pPr>
            <a:endParaRPr lang="fr-FR" sz="4000" dirty="0" smtClean="0">
              <a:solidFill>
                <a:srgbClr val="660066"/>
              </a:solidFill>
            </a:endParaRPr>
          </a:p>
          <a:p>
            <a:pPr marL="0" indent="0" algn="ctr">
              <a:buNone/>
            </a:pPr>
            <a:r>
              <a:rPr lang="fr-FR" sz="4000" dirty="0" smtClean="0">
                <a:solidFill>
                  <a:srgbClr val="660066"/>
                </a:solidFill>
              </a:rPr>
              <a:t>I.3L’ingénieur de la renaissance</a:t>
            </a:r>
            <a:endParaRPr lang="fr-FR" sz="4000" dirty="0">
              <a:solidFill>
                <a:srgbClr val="660066"/>
              </a:solidFill>
            </a:endParaRPr>
          </a:p>
        </p:txBody>
      </p:sp>
    </p:spTree>
    <p:extLst>
      <p:ext uri="{BB962C8B-B14F-4D97-AF65-F5344CB8AC3E}">
        <p14:creationId xmlns:p14="http://schemas.microsoft.com/office/powerpoint/2010/main" val="392306330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777930"/>
          </a:xfrm>
        </p:spPr>
        <p:txBody>
          <a:bodyPr>
            <a:normAutofit/>
          </a:bodyPr>
          <a:lstStyle/>
          <a:p>
            <a:r>
              <a:rPr lang="fr-FR" sz="2800" dirty="0" smtClean="0">
                <a:solidFill>
                  <a:srgbClr val="660066"/>
                </a:solidFill>
              </a:rPr>
              <a:t>Le début de la Renaissance</a:t>
            </a:r>
            <a:endParaRPr lang="fr-FR" sz="2800" dirty="0">
              <a:solidFill>
                <a:srgbClr val="660066"/>
              </a:solidFill>
            </a:endParaRPr>
          </a:p>
        </p:txBody>
      </p:sp>
      <p:sp>
        <p:nvSpPr>
          <p:cNvPr id="3" name="Espace réservé du contenu 2"/>
          <p:cNvSpPr>
            <a:spLocks noGrp="1"/>
          </p:cNvSpPr>
          <p:nvPr>
            <p:ph idx="1"/>
          </p:nvPr>
        </p:nvSpPr>
        <p:spPr>
          <a:xfrm>
            <a:off x="0" y="1278739"/>
            <a:ext cx="9144000" cy="5579261"/>
          </a:xfrm>
        </p:spPr>
        <p:txBody>
          <a:bodyPr>
            <a:normAutofit fontScale="70000" lnSpcReduction="20000"/>
          </a:bodyPr>
          <a:lstStyle/>
          <a:p>
            <a:pPr marL="0" indent="0">
              <a:buNone/>
            </a:pPr>
            <a:r>
              <a:rPr lang="fr-FR" dirty="0" smtClean="0">
                <a:solidFill>
                  <a:schemeClr val="accent4">
                    <a:lumMod val="75000"/>
                  </a:schemeClr>
                </a:solidFill>
              </a:rPr>
              <a:t>Date usuelle : 1453 </a:t>
            </a:r>
            <a:r>
              <a:rPr lang="fr-FR" dirty="0" smtClean="0">
                <a:solidFill>
                  <a:schemeClr val="accent4">
                    <a:lumMod val="75000"/>
                  </a:schemeClr>
                </a:solidFill>
                <a:sym typeface="Wingdings" pitchFamily="2" charset="2"/>
              </a:rPr>
              <a:t> Prise de Constantinople par les turcs et exode des intellectuels vers l’ouest.</a:t>
            </a:r>
          </a:p>
          <a:p>
            <a:pPr marL="0" indent="0">
              <a:buNone/>
            </a:pPr>
            <a:endParaRPr lang="fr-FR" dirty="0" smtClean="0">
              <a:solidFill>
                <a:schemeClr val="accent4">
                  <a:lumMod val="75000"/>
                </a:schemeClr>
              </a:solidFill>
              <a:sym typeface="Wingdings" pitchFamily="2" charset="2"/>
            </a:endParaRPr>
          </a:p>
          <a:p>
            <a:pPr marL="0" indent="0">
              <a:buNone/>
            </a:pPr>
            <a:r>
              <a:rPr lang="fr-FR" dirty="0" smtClean="0">
                <a:solidFill>
                  <a:schemeClr val="accent4">
                    <a:lumMod val="75000"/>
                  </a:schemeClr>
                </a:solidFill>
                <a:sym typeface="Wingdings" pitchFamily="2" charset="2"/>
              </a:rPr>
              <a:t>Il s’agit là d’un mythe historique. On ne peut donner de date précise pour cet événement qui relève plus de la </a:t>
            </a:r>
            <a:r>
              <a:rPr lang="fr-FR" b="1" dirty="0" smtClean="0">
                <a:solidFill>
                  <a:schemeClr val="accent4">
                    <a:lumMod val="75000"/>
                  </a:schemeClr>
                </a:solidFill>
                <a:sym typeface="Wingdings" pitchFamily="2" charset="2"/>
              </a:rPr>
              <a:t>transition graduelle que de la rupture</a:t>
            </a:r>
            <a:r>
              <a:rPr lang="fr-FR" dirty="0" smtClean="0">
                <a:solidFill>
                  <a:schemeClr val="accent4">
                    <a:lumMod val="75000"/>
                  </a:schemeClr>
                </a:solidFill>
                <a:sym typeface="Wingdings" pitchFamily="2" charset="2"/>
              </a:rPr>
              <a:t>.</a:t>
            </a:r>
          </a:p>
          <a:p>
            <a:endParaRPr lang="fr-FR" dirty="0" smtClean="0">
              <a:solidFill>
                <a:schemeClr val="accent4">
                  <a:lumMod val="75000"/>
                </a:schemeClr>
              </a:solidFill>
              <a:sym typeface="Wingdings" pitchFamily="2" charset="2"/>
            </a:endParaRPr>
          </a:p>
          <a:p>
            <a:pPr marL="0" indent="0">
              <a:buNone/>
            </a:pPr>
            <a:r>
              <a:rPr lang="fr-FR" dirty="0" smtClean="0">
                <a:solidFill>
                  <a:schemeClr val="accent4">
                    <a:lumMod val="75000"/>
                  </a:schemeClr>
                </a:solidFill>
                <a:sym typeface="Wingdings" pitchFamily="2" charset="2"/>
              </a:rPr>
              <a:t>Si on ne peut dater précisément la Renaissance, on peut au moins identifier son berceau : c’est en Italie qu’émerge une atmosphère intellectuelle et artistique que l’on qualifiera plus tard de Renaissance.</a:t>
            </a:r>
          </a:p>
          <a:p>
            <a:endParaRPr lang="fr-FR" dirty="0" smtClean="0">
              <a:solidFill>
                <a:schemeClr val="accent4">
                  <a:lumMod val="75000"/>
                </a:schemeClr>
              </a:solidFill>
              <a:sym typeface="Wingdings" pitchFamily="2" charset="2"/>
            </a:endParaRPr>
          </a:p>
          <a:p>
            <a:pPr marL="0" indent="0" algn="ctr">
              <a:buNone/>
            </a:pPr>
            <a:r>
              <a:rPr lang="fr-FR" b="1" dirty="0" smtClean="0">
                <a:solidFill>
                  <a:schemeClr val="accent4">
                    <a:lumMod val="75000"/>
                  </a:schemeClr>
                </a:solidFill>
                <a:sym typeface="Wingdings" pitchFamily="2" charset="2"/>
              </a:rPr>
              <a:t>Durant cette période, le terme « ingénieur » prend une importance très grande et devient même courant. Ingénieurs et architectes continuent à exercer comme auparavant mais on constate une reconnaissance grandissante de l’ingénierie comme une activité séparée demandant un certain nombre de compétences spécifiques.</a:t>
            </a:r>
          </a:p>
          <a:p>
            <a:pPr marL="0" indent="0">
              <a:buNone/>
            </a:pPr>
            <a:endParaRPr lang="fr-FR" dirty="0"/>
          </a:p>
        </p:txBody>
      </p:sp>
    </p:spTree>
    <p:extLst>
      <p:ext uri="{BB962C8B-B14F-4D97-AF65-F5344CB8AC3E}">
        <p14:creationId xmlns:p14="http://schemas.microsoft.com/office/powerpoint/2010/main" val="2407739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830123"/>
          </a:xfrm>
        </p:spPr>
        <p:txBody>
          <a:bodyPr>
            <a:normAutofit/>
          </a:bodyPr>
          <a:lstStyle/>
          <a:p>
            <a:r>
              <a:rPr lang="fr-FR" sz="2800" dirty="0" smtClean="0">
                <a:solidFill>
                  <a:srgbClr val="660066"/>
                </a:solidFill>
              </a:rPr>
              <a:t>Les ingénieurs italiens</a:t>
            </a:r>
            <a:endParaRPr lang="fr-FR" sz="2800" dirty="0">
              <a:solidFill>
                <a:srgbClr val="660066"/>
              </a:solidFill>
            </a:endParaRPr>
          </a:p>
        </p:txBody>
      </p:sp>
      <p:sp>
        <p:nvSpPr>
          <p:cNvPr id="3" name="Espace réservé du contenu 2"/>
          <p:cNvSpPr>
            <a:spLocks noGrp="1"/>
          </p:cNvSpPr>
          <p:nvPr>
            <p:ph idx="1"/>
          </p:nvPr>
        </p:nvSpPr>
        <p:spPr>
          <a:xfrm>
            <a:off x="0" y="1200450"/>
            <a:ext cx="9144000" cy="5657550"/>
          </a:xfrm>
        </p:spPr>
        <p:txBody>
          <a:bodyPr>
            <a:normAutofit fontScale="85000" lnSpcReduction="20000"/>
          </a:bodyPr>
          <a:lstStyle/>
          <a:p>
            <a:pPr marL="0" indent="0">
              <a:buNone/>
            </a:pPr>
            <a:r>
              <a:rPr lang="fr-FR" dirty="0" smtClean="0">
                <a:solidFill>
                  <a:schemeClr val="accent4">
                    <a:lumMod val="75000"/>
                  </a:schemeClr>
                </a:solidFill>
              </a:rPr>
              <a:t>On a du mal à expliquer pourquoi l’ingénieur prend une telle importance en Italie aux XV° et XVI° siècles :</a:t>
            </a:r>
          </a:p>
          <a:p>
            <a:pPr marL="685800" lvl="1">
              <a:buFont typeface="Arial" pitchFamily="34" charset="0"/>
              <a:buChar char="•"/>
            </a:pPr>
            <a:r>
              <a:rPr lang="fr-FR" dirty="0" smtClean="0">
                <a:solidFill>
                  <a:schemeClr val="accent4">
                    <a:lumMod val="75000"/>
                  </a:schemeClr>
                </a:solidFill>
              </a:rPr>
              <a:t>Les Etats italiens sont instables ;</a:t>
            </a:r>
          </a:p>
          <a:p>
            <a:pPr marL="685800" lvl="1">
              <a:buFont typeface="Arial" pitchFamily="34" charset="0"/>
              <a:buChar char="•"/>
            </a:pPr>
            <a:r>
              <a:rPr lang="fr-FR" dirty="0" smtClean="0">
                <a:solidFill>
                  <a:schemeClr val="accent4">
                    <a:lumMod val="75000"/>
                  </a:schemeClr>
                </a:solidFill>
              </a:rPr>
              <a:t>Ils sont constamment en guerre ;</a:t>
            </a:r>
          </a:p>
          <a:p>
            <a:pPr marL="685800" lvl="1">
              <a:buFont typeface="Arial" pitchFamily="34" charset="0"/>
              <a:buChar char="•"/>
            </a:pPr>
            <a:r>
              <a:rPr lang="fr-FR" dirty="0" smtClean="0">
                <a:solidFill>
                  <a:schemeClr val="accent4">
                    <a:lumMod val="75000"/>
                  </a:schemeClr>
                </a:solidFill>
              </a:rPr>
              <a:t>Ils sont souvent envahis par leurs voisins.</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Facteurs ayant néanmoins pu favoriser cette effervescence :</a:t>
            </a:r>
          </a:p>
          <a:p>
            <a:pPr marL="685800" lvl="1">
              <a:buFont typeface="Arial" pitchFamily="34" charset="0"/>
              <a:buChar char="•"/>
            </a:pPr>
            <a:r>
              <a:rPr lang="fr-FR" dirty="0" smtClean="0">
                <a:solidFill>
                  <a:schemeClr val="accent4">
                    <a:lumMod val="75000"/>
                  </a:schemeClr>
                </a:solidFill>
              </a:rPr>
              <a:t>L’Italie est le centre économique de l’Europe ;</a:t>
            </a:r>
          </a:p>
          <a:p>
            <a:pPr marL="685800" lvl="1">
              <a:buFont typeface="Arial" pitchFamily="34" charset="0"/>
              <a:buChar char="•"/>
            </a:pPr>
            <a:r>
              <a:rPr lang="fr-FR" dirty="0" smtClean="0">
                <a:solidFill>
                  <a:schemeClr val="accent4">
                    <a:lumMod val="75000"/>
                  </a:schemeClr>
                </a:solidFill>
              </a:rPr>
              <a:t>C’est le lieu de naissance de la banque moderne ;</a:t>
            </a:r>
          </a:p>
          <a:p>
            <a:pPr marL="685800" lvl="1">
              <a:buFont typeface="Arial" pitchFamily="34" charset="0"/>
              <a:buChar char="•"/>
            </a:pPr>
            <a:r>
              <a:rPr lang="fr-FR" dirty="0" smtClean="0">
                <a:solidFill>
                  <a:schemeClr val="accent4">
                    <a:lumMod val="75000"/>
                  </a:schemeClr>
                </a:solidFill>
              </a:rPr>
              <a:t>C’est l’une des deux plus importantes régions ‘industrielles’ d’Europe (avec les Pays-Bas);</a:t>
            </a:r>
          </a:p>
          <a:p>
            <a:pPr marL="685800" lvl="1">
              <a:buFont typeface="Arial" pitchFamily="34" charset="0"/>
              <a:buChar char="•"/>
            </a:pPr>
            <a:r>
              <a:rPr lang="fr-FR" dirty="0" smtClean="0">
                <a:solidFill>
                  <a:schemeClr val="accent4">
                    <a:lumMod val="75000"/>
                  </a:schemeClr>
                </a:solidFill>
              </a:rPr>
              <a:t>L’Italie est proche des civilisations byzantines et islamiques.</a:t>
            </a:r>
          </a:p>
          <a:p>
            <a:pPr marL="685800" lvl="1">
              <a:buFont typeface="Arial" pitchFamily="34" charset="0"/>
              <a:buChar char="•"/>
            </a:pPr>
            <a:r>
              <a:rPr lang="fr-FR" dirty="0" smtClean="0">
                <a:solidFill>
                  <a:schemeClr val="accent4">
                    <a:lumMod val="75000"/>
                  </a:schemeClr>
                </a:solidFill>
              </a:rPr>
              <a:t>L’Italie est la première région dans laquelle on voit apparaître des centres de recherche massivement sponsorisés par les dirigeants politiques.</a:t>
            </a:r>
          </a:p>
          <a:p>
            <a:pPr marL="0" indent="0">
              <a:buNone/>
            </a:pPr>
            <a:endParaRPr lang="fr-FR" dirty="0"/>
          </a:p>
        </p:txBody>
      </p:sp>
    </p:spTree>
    <p:extLst>
      <p:ext uri="{BB962C8B-B14F-4D97-AF65-F5344CB8AC3E}">
        <p14:creationId xmlns:p14="http://schemas.microsoft.com/office/powerpoint/2010/main" val="74180008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882316"/>
          </a:xfrm>
        </p:spPr>
        <p:txBody>
          <a:bodyPr>
            <a:normAutofit/>
          </a:bodyPr>
          <a:lstStyle/>
          <a:p>
            <a:r>
              <a:rPr lang="fr-FR" sz="2800" dirty="0" smtClean="0">
                <a:solidFill>
                  <a:srgbClr val="660066"/>
                </a:solidFill>
              </a:rPr>
              <a:t>La montée en puissance de la bourgeoisie</a:t>
            </a:r>
            <a:endParaRPr lang="fr-FR" sz="2800" dirty="0">
              <a:solidFill>
                <a:srgbClr val="660066"/>
              </a:solidFill>
            </a:endParaRPr>
          </a:p>
        </p:txBody>
      </p:sp>
      <p:sp>
        <p:nvSpPr>
          <p:cNvPr id="3" name="Espace réservé du contenu 2"/>
          <p:cNvSpPr>
            <a:spLocks noGrp="1"/>
          </p:cNvSpPr>
          <p:nvPr>
            <p:ph idx="1"/>
          </p:nvPr>
        </p:nvSpPr>
        <p:spPr>
          <a:xfrm>
            <a:off x="457200" y="1252642"/>
            <a:ext cx="8229600" cy="4873521"/>
          </a:xfrm>
        </p:spPr>
        <p:txBody>
          <a:bodyPr>
            <a:normAutofit fontScale="70000" lnSpcReduction="20000"/>
          </a:bodyPr>
          <a:lstStyle/>
          <a:p>
            <a:pPr marL="622300" lvl="1" indent="-255588"/>
            <a:r>
              <a:rPr lang="fr-FR" dirty="0" smtClean="0">
                <a:solidFill>
                  <a:schemeClr val="accent4">
                    <a:lumMod val="75000"/>
                  </a:schemeClr>
                </a:solidFill>
                <a:latin typeface="Calibri" pitchFamily="34" charset="0"/>
                <a:cs typeface="Times New Roman" pitchFamily="18" charset="0"/>
              </a:rPr>
              <a:t>Montée en puissance d’une bourgeoisie qui ne faisait que progresser depuis des siècles. C’est la naissance d’un esprit nouveau.</a:t>
            </a:r>
          </a:p>
          <a:p>
            <a:pPr marL="622300" lvl="1" indent="-255588"/>
            <a:endParaRPr lang="fr-FR" dirty="0" smtClean="0">
              <a:solidFill>
                <a:schemeClr val="accent4">
                  <a:lumMod val="75000"/>
                </a:schemeClr>
              </a:solidFill>
              <a:latin typeface="Calibri" pitchFamily="34" charset="0"/>
              <a:cs typeface="Times New Roman" pitchFamily="18" charset="0"/>
            </a:endParaRPr>
          </a:p>
          <a:p>
            <a:pPr marL="622300" lvl="1" indent="-255588"/>
            <a:r>
              <a:rPr lang="fr-FR" dirty="0" smtClean="0">
                <a:solidFill>
                  <a:schemeClr val="accent4">
                    <a:lumMod val="75000"/>
                  </a:schemeClr>
                </a:solidFill>
                <a:latin typeface="Calibri" pitchFamily="34" charset="0"/>
                <a:cs typeface="Times New Roman" pitchFamily="18" charset="0"/>
              </a:rPr>
              <a:t>On se détache peu à peu d’un spiritualisme médiéval et on commence à s’intéresser aux </a:t>
            </a:r>
            <a:r>
              <a:rPr lang="fr-FR" b="1" dirty="0" smtClean="0">
                <a:solidFill>
                  <a:schemeClr val="accent4">
                    <a:lumMod val="75000"/>
                  </a:schemeClr>
                </a:solidFill>
                <a:latin typeface="Calibri" pitchFamily="34" charset="0"/>
                <a:cs typeface="Times New Roman" pitchFamily="18" charset="0"/>
              </a:rPr>
              <a:t>propriétés réelles des objets</a:t>
            </a:r>
            <a:r>
              <a:rPr lang="fr-FR" dirty="0" smtClean="0">
                <a:solidFill>
                  <a:schemeClr val="accent4">
                    <a:lumMod val="75000"/>
                  </a:schemeClr>
                </a:solidFill>
                <a:latin typeface="Calibri" pitchFamily="34" charset="0"/>
                <a:cs typeface="Times New Roman" pitchFamily="18" charset="0"/>
              </a:rPr>
              <a:t>.</a:t>
            </a:r>
          </a:p>
          <a:p>
            <a:pPr marL="622300" lvl="1" indent="-255588"/>
            <a:endParaRPr lang="fr-FR" dirty="0" smtClean="0">
              <a:solidFill>
                <a:schemeClr val="accent4">
                  <a:lumMod val="75000"/>
                </a:schemeClr>
              </a:solidFill>
              <a:latin typeface="Calibri" pitchFamily="34" charset="0"/>
              <a:cs typeface="Times New Roman" pitchFamily="18" charset="0"/>
            </a:endParaRPr>
          </a:p>
          <a:p>
            <a:pPr marL="622300" lvl="1" indent="-255588"/>
            <a:r>
              <a:rPr lang="fr-FR" dirty="0" smtClean="0">
                <a:solidFill>
                  <a:schemeClr val="accent4">
                    <a:lumMod val="75000"/>
                  </a:schemeClr>
                </a:solidFill>
                <a:latin typeface="Calibri" pitchFamily="34" charset="0"/>
                <a:cs typeface="Times New Roman" pitchFamily="18" charset="0"/>
              </a:rPr>
              <a:t>L’ordre réaliste et bourgeois est plus sensible aux détails de la vie matérielle et, par là même, au progrès technique (circulation des marchandises, production industrielle).</a:t>
            </a:r>
            <a:r>
              <a:rPr lang="fr-FR" dirty="0" smtClean="0">
                <a:solidFill>
                  <a:schemeClr val="accent4">
                    <a:lumMod val="75000"/>
                  </a:schemeClr>
                </a:solidFill>
                <a:latin typeface="Calibri" pitchFamily="34" charset="0"/>
              </a:rPr>
              <a:t> </a:t>
            </a:r>
          </a:p>
          <a:p>
            <a:pPr lvl="1"/>
            <a:endParaRPr lang="fr-FR" dirty="0" smtClean="0">
              <a:solidFill>
                <a:schemeClr val="accent4">
                  <a:lumMod val="75000"/>
                </a:schemeClr>
              </a:solidFill>
              <a:latin typeface="Calibri" pitchFamily="34" charset="0"/>
            </a:endParaRPr>
          </a:p>
          <a:p>
            <a:pPr>
              <a:buFont typeface="Wingdings" pitchFamily="2" charset="2"/>
              <a:buNone/>
            </a:pPr>
            <a:r>
              <a:rPr lang="fr-FR" dirty="0" smtClean="0">
                <a:solidFill>
                  <a:schemeClr val="accent4">
                    <a:lumMod val="75000"/>
                  </a:schemeClr>
                </a:solidFill>
                <a:cs typeface="Times New Roman" pitchFamily="18" charset="0"/>
              </a:rPr>
              <a:t>On constate également des signes de cette évolution dans le domaine scientifique : la science du XIV° siècle se caractérise par son </a:t>
            </a:r>
            <a:r>
              <a:rPr lang="fr-FR" b="1" dirty="0" smtClean="0">
                <a:solidFill>
                  <a:schemeClr val="accent4">
                    <a:lumMod val="75000"/>
                  </a:schemeClr>
                </a:solidFill>
                <a:cs typeface="Times New Roman" pitchFamily="18" charset="0"/>
              </a:rPr>
              <a:t>réalisme</a:t>
            </a:r>
            <a:r>
              <a:rPr lang="fr-FR" dirty="0" smtClean="0">
                <a:solidFill>
                  <a:schemeClr val="accent4">
                    <a:lumMod val="75000"/>
                  </a:schemeClr>
                </a:solidFill>
                <a:cs typeface="Times New Roman" pitchFamily="18" charset="0"/>
              </a:rPr>
              <a:t> et par l’</a:t>
            </a:r>
            <a:r>
              <a:rPr lang="fr-FR" b="1" dirty="0" smtClean="0">
                <a:solidFill>
                  <a:schemeClr val="accent4">
                    <a:lumMod val="75000"/>
                  </a:schemeClr>
                </a:solidFill>
                <a:cs typeface="Times New Roman" pitchFamily="18" charset="0"/>
              </a:rPr>
              <a:t>utilitarisme</a:t>
            </a:r>
            <a:r>
              <a:rPr lang="fr-FR" dirty="0" smtClean="0">
                <a:solidFill>
                  <a:schemeClr val="accent4">
                    <a:lumMod val="75000"/>
                  </a:schemeClr>
                </a:solidFill>
                <a:cs typeface="Times New Roman" pitchFamily="18" charset="0"/>
              </a:rPr>
              <a:t> de ses préoccupations.</a:t>
            </a:r>
          </a:p>
          <a:p>
            <a:pPr>
              <a:buFont typeface="Wingdings" pitchFamily="2" charset="2"/>
              <a:buNone/>
            </a:pPr>
            <a:endParaRPr lang="fr-FR" dirty="0" smtClean="0">
              <a:solidFill>
                <a:schemeClr val="accent4">
                  <a:lumMod val="75000"/>
                </a:schemeClr>
              </a:solidFill>
              <a:cs typeface="Times New Roman" pitchFamily="18" charset="0"/>
            </a:endParaRPr>
          </a:p>
          <a:p>
            <a:pPr algn="ctr">
              <a:buFont typeface="Wingdings" pitchFamily="2" charset="2"/>
              <a:buNone/>
            </a:pPr>
            <a:r>
              <a:rPr lang="fr-FR" dirty="0" err="1" smtClean="0">
                <a:solidFill>
                  <a:schemeClr val="accent4">
                    <a:lumMod val="75000"/>
                  </a:schemeClr>
                </a:solidFill>
                <a:cs typeface="Times New Roman" pitchFamily="18" charset="0"/>
              </a:rPr>
              <a:t>Ockham</a:t>
            </a:r>
            <a:r>
              <a:rPr lang="fr-FR" dirty="0" smtClean="0">
                <a:solidFill>
                  <a:schemeClr val="accent4">
                    <a:lumMod val="75000"/>
                  </a:schemeClr>
                </a:solidFill>
                <a:cs typeface="Times New Roman" pitchFamily="18" charset="0"/>
              </a:rPr>
              <a:t>, Buridan, Albert de Saxe, Oresme accentuent la tendance empiriste, expérimentale, mathématique.</a:t>
            </a:r>
            <a:r>
              <a:rPr lang="fr-FR" dirty="0" smtClean="0"/>
              <a:t> </a:t>
            </a:r>
          </a:p>
          <a:p>
            <a:pPr marL="0" indent="0">
              <a:buNone/>
            </a:pPr>
            <a:endParaRPr lang="fr-FR" dirty="0"/>
          </a:p>
        </p:txBody>
      </p:sp>
    </p:spTree>
    <p:extLst>
      <p:ext uri="{BB962C8B-B14F-4D97-AF65-F5344CB8AC3E}">
        <p14:creationId xmlns:p14="http://schemas.microsoft.com/office/powerpoint/2010/main" val="23426288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smtClean="0">
                <a:solidFill>
                  <a:srgbClr val="660066"/>
                </a:solidFill>
              </a:rPr>
              <a:t>Quelques données chiffrées… </a:t>
            </a:r>
            <a:endParaRPr lang="fr-FR" dirty="0">
              <a:solidFill>
                <a:srgbClr val="660066"/>
              </a:solidFill>
            </a:endParaRPr>
          </a:p>
        </p:txBody>
      </p:sp>
      <p:sp>
        <p:nvSpPr>
          <p:cNvPr id="3" name="Espace réservé du contenu 2"/>
          <p:cNvSpPr>
            <a:spLocks noGrp="1"/>
          </p:cNvSpPr>
          <p:nvPr>
            <p:ph idx="1"/>
          </p:nvPr>
        </p:nvSpPr>
        <p:spPr/>
        <p:txBody>
          <a:bodyPr/>
          <a:lstStyle/>
          <a:p>
            <a:pPr marL="0" indent="0">
              <a:buNone/>
            </a:pPr>
            <a:r>
              <a:rPr lang="fr-FR" dirty="0" smtClean="0">
                <a:solidFill>
                  <a:schemeClr val="accent4">
                    <a:lumMod val="75000"/>
                  </a:schemeClr>
                </a:solidFill>
              </a:rPr>
              <a:t>1. Nombre d’ingénieur diplômés en France (2011)</a:t>
            </a:r>
            <a:endParaRPr lang="fr-FR" dirty="0">
              <a:solidFill>
                <a:schemeClr val="accent4">
                  <a:lumMod val="75000"/>
                </a:schemeClr>
              </a:solidFill>
            </a:endParaRPr>
          </a:p>
        </p:txBody>
      </p:sp>
      <p:pic>
        <p:nvPicPr>
          <p:cNvPr id="4" name="Espace réservé du contenu 4"/>
          <p:cNvPicPr>
            <a:picLocks noGrp="1" noChangeAspect="1"/>
          </p:cNvPicPr>
          <p:nvPr/>
        </p:nvPicPr>
        <p:blipFill rotWithShape="1">
          <a:blip r:embed="rId2" cstate="print">
            <a:extLst>
              <a:ext uri="{28A0092B-C50C-407E-A947-70E740481C1C}">
                <a14:useLocalDpi xmlns:a14="http://schemas.microsoft.com/office/drawing/2010/main"/>
              </a:ext>
            </a:extLst>
          </a:blip>
          <a:srcRect t="-82"/>
          <a:stretch/>
        </p:blipFill>
        <p:spPr>
          <a:xfrm>
            <a:off x="143359" y="3041846"/>
            <a:ext cx="9000641" cy="2952328"/>
          </a:xfrm>
          <a:prstGeom prst="rect">
            <a:avLst/>
          </a:prstGeom>
        </p:spPr>
      </p:pic>
    </p:spTree>
    <p:extLst>
      <p:ext uri="{BB962C8B-B14F-4D97-AF65-F5344CB8AC3E}">
        <p14:creationId xmlns:p14="http://schemas.microsoft.com/office/powerpoint/2010/main" val="190190760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864919"/>
          </a:xfrm>
        </p:spPr>
        <p:txBody>
          <a:bodyPr>
            <a:normAutofit/>
          </a:bodyPr>
          <a:lstStyle/>
          <a:p>
            <a:r>
              <a:rPr lang="fr-FR" sz="2800" dirty="0" smtClean="0">
                <a:solidFill>
                  <a:srgbClr val="660066"/>
                </a:solidFill>
              </a:rPr>
              <a:t>Deux exemples : Filippo Brunelleschi  et </a:t>
            </a:r>
            <a:r>
              <a:rPr lang="fr-FR" sz="2800" dirty="0" err="1" smtClean="0">
                <a:solidFill>
                  <a:srgbClr val="660066"/>
                </a:solidFill>
              </a:rPr>
              <a:t>Taccola</a:t>
            </a:r>
            <a:endParaRPr lang="fr-FR" sz="2800" dirty="0">
              <a:solidFill>
                <a:srgbClr val="660066"/>
              </a:solidFill>
            </a:endParaRPr>
          </a:p>
        </p:txBody>
      </p:sp>
      <p:sp>
        <p:nvSpPr>
          <p:cNvPr id="3" name="Espace réservé du contenu 2"/>
          <p:cNvSpPr>
            <a:spLocks noGrp="1"/>
          </p:cNvSpPr>
          <p:nvPr>
            <p:ph idx="1"/>
          </p:nvPr>
        </p:nvSpPr>
        <p:spPr>
          <a:xfrm>
            <a:off x="0" y="1461416"/>
            <a:ext cx="9144000" cy="5396584"/>
          </a:xfrm>
        </p:spPr>
        <p:txBody>
          <a:bodyPr>
            <a:normAutofit fontScale="92500" lnSpcReduction="10000"/>
          </a:bodyPr>
          <a:lstStyle/>
          <a:p>
            <a:pPr marL="0" indent="0">
              <a:buNone/>
            </a:pPr>
            <a:r>
              <a:rPr lang="fr-FR" sz="2600" dirty="0" smtClean="0">
                <a:solidFill>
                  <a:srgbClr val="660066"/>
                </a:solidFill>
              </a:rPr>
              <a:t>Filippo Brunelleschi</a:t>
            </a:r>
            <a:r>
              <a:rPr lang="fr-FR" sz="2600" dirty="0" smtClean="0">
                <a:solidFill>
                  <a:schemeClr val="accent4">
                    <a:lumMod val="75000"/>
                  </a:schemeClr>
                </a:solidFill>
              </a:rPr>
              <a:t> (1377-1446) : forgeron, horloger, peintre, ingénieur et architecte.</a:t>
            </a:r>
          </a:p>
          <a:p>
            <a:pPr marL="0" indent="0">
              <a:buNone/>
            </a:pPr>
            <a:r>
              <a:rPr lang="fr-FR" sz="2600" dirty="0" smtClean="0">
                <a:solidFill>
                  <a:schemeClr val="accent4">
                    <a:lumMod val="75000"/>
                  </a:schemeClr>
                </a:solidFill>
              </a:rPr>
              <a:t>	On lui doit la construction du dôme de la cathédrale de Florence, 	une prouesse technique et architecturale.</a:t>
            </a:r>
          </a:p>
          <a:p>
            <a:endParaRPr lang="fr-FR" sz="2600" dirty="0" smtClean="0">
              <a:solidFill>
                <a:schemeClr val="accent4">
                  <a:lumMod val="75000"/>
                </a:schemeClr>
              </a:solidFill>
            </a:endParaRPr>
          </a:p>
          <a:p>
            <a:pPr marL="0" indent="0">
              <a:buNone/>
            </a:pPr>
            <a:r>
              <a:rPr lang="fr-FR" sz="2600" dirty="0" smtClean="0">
                <a:solidFill>
                  <a:srgbClr val="660066"/>
                </a:solidFill>
              </a:rPr>
              <a:t>Mariano di Jacopo, dit </a:t>
            </a:r>
            <a:r>
              <a:rPr lang="fr-FR" sz="2600" dirty="0" err="1" smtClean="0">
                <a:solidFill>
                  <a:srgbClr val="660066"/>
                </a:solidFill>
              </a:rPr>
              <a:t>Taccola</a:t>
            </a:r>
            <a:r>
              <a:rPr lang="fr-FR" sz="2600" dirty="0" smtClean="0">
                <a:solidFill>
                  <a:srgbClr val="660066"/>
                </a:solidFill>
              </a:rPr>
              <a:t> </a:t>
            </a:r>
            <a:r>
              <a:rPr lang="fr-FR" sz="2600" dirty="0" smtClean="0">
                <a:solidFill>
                  <a:schemeClr val="accent4">
                    <a:lumMod val="75000"/>
                  </a:schemeClr>
                </a:solidFill>
              </a:rPr>
              <a:t>(1382-1453) : artiste et ingénieur, sculpteur, notaire, administrateur public.</a:t>
            </a:r>
          </a:p>
          <a:p>
            <a:pPr marL="0" indent="0">
              <a:buNone/>
            </a:pPr>
            <a:r>
              <a:rPr lang="fr-FR" sz="2600" dirty="0" smtClean="0">
                <a:solidFill>
                  <a:schemeClr val="accent4">
                    <a:lumMod val="75000"/>
                  </a:schemeClr>
                </a:solidFill>
                <a:sym typeface="Wingdings" pitchFamily="2" charset="2"/>
              </a:rPr>
              <a:t> 		</a:t>
            </a:r>
            <a:r>
              <a:rPr lang="fr-FR" sz="2600" dirty="0" smtClean="0">
                <a:solidFill>
                  <a:schemeClr val="accent4">
                    <a:lumMod val="75000"/>
                  </a:schemeClr>
                </a:solidFill>
              </a:rPr>
              <a:t>Son apport essentiel : </a:t>
            </a:r>
            <a:r>
              <a:rPr lang="fr-FR" sz="2600" i="1" dirty="0" smtClean="0">
                <a:solidFill>
                  <a:schemeClr val="accent4">
                    <a:lumMod val="75000"/>
                  </a:schemeClr>
                </a:solidFill>
              </a:rPr>
              <a:t>De </a:t>
            </a:r>
            <a:r>
              <a:rPr lang="fr-FR" sz="2600" i="1" dirty="0" err="1" smtClean="0">
                <a:solidFill>
                  <a:schemeClr val="accent4">
                    <a:lumMod val="75000"/>
                  </a:schemeClr>
                </a:solidFill>
              </a:rPr>
              <a:t>ingeneis</a:t>
            </a:r>
            <a:r>
              <a:rPr lang="fr-FR" sz="2600" i="1" dirty="0" smtClean="0">
                <a:solidFill>
                  <a:schemeClr val="accent4">
                    <a:lumMod val="75000"/>
                  </a:schemeClr>
                </a:solidFill>
              </a:rPr>
              <a:t> </a:t>
            </a:r>
            <a:r>
              <a:rPr lang="fr-FR" sz="2600" dirty="0" smtClean="0">
                <a:solidFill>
                  <a:schemeClr val="accent4">
                    <a:lumMod val="75000"/>
                  </a:schemeClr>
                </a:solidFill>
              </a:rPr>
              <a:t>et </a:t>
            </a:r>
            <a:r>
              <a:rPr lang="fr-FR" sz="2600" i="1" dirty="0" smtClean="0">
                <a:solidFill>
                  <a:schemeClr val="accent4">
                    <a:lumMod val="75000"/>
                  </a:schemeClr>
                </a:solidFill>
              </a:rPr>
              <a:t>De </a:t>
            </a:r>
            <a:r>
              <a:rPr lang="fr-FR" sz="2600" i="1" dirty="0" err="1" smtClean="0">
                <a:solidFill>
                  <a:schemeClr val="accent4">
                    <a:lumMod val="75000"/>
                  </a:schemeClr>
                </a:solidFill>
              </a:rPr>
              <a:t>Machinis</a:t>
            </a:r>
            <a:r>
              <a:rPr lang="fr-FR" sz="2600" dirty="0" smtClean="0">
                <a:solidFill>
                  <a:schemeClr val="accent4">
                    <a:lumMod val="75000"/>
                  </a:schemeClr>
                </a:solidFill>
              </a:rPr>
              <a:t> : une somme décrivant les technologies de l’époque et les redécouvertes  venant de l’Antiquité (Héron d’Alexandrie, etc.).</a:t>
            </a:r>
          </a:p>
          <a:p>
            <a:pPr marL="0" indent="0">
              <a:buNone/>
            </a:pPr>
            <a:r>
              <a:rPr lang="fr-FR" sz="2600" dirty="0" smtClean="0">
                <a:solidFill>
                  <a:schemeClr val="accent4">
                    <a:lumMod val="75000"/>
                  </a:schemeClr>
                </a:solidFill>
                <a:sym typeface="Wingdings" pitchFamily="2" charset="2"/>
              </a:rPr>
              <a:t> 		Le début des traités de technologie modernes : observations pratiques, prise en compte des utilisateurs, de l’efficacité, de la puissance, de l’optimisation.</a:t>
            </a:r>
          </a:p>
          <a:p>
            <a:pPr marL="0" indent="0">
              <a:buNone/>
            </a:pPr>
            <a:r>
              <a:rPr lang="fr-FR" sz="2600" dirty="0" smtClean="0">
                <a:solidFill>
                  <a:schemeClr val="accent4">
                    <a:lumMod val="75000"/>
                  </a:schemeClr>
                </a:solidFill>
                <a:sym typeface="Wingdings" pitchFamily="2" charset="2"/>
              </a:rPr>
              <a:t> 		Vers la fin du secret : début d’une littérature technique…</a:t>
            </a:r>
            <a:endParaRPr lang="fr-FR" sz="2600" dirty="0" smtClean="0">
              <a:solidFill>
                <a:schemeClr val="accent4">
                  <a:lumMod val="75000"/>
                </a:schemeClr>
              </a:solidFill>
            </a:endParaRPr>
          </a:p>
          <a:p>
            <a:pPr marL="0" indent="0">
              <a:buNone/>
            </a:pPr>
            <a:endParaRPr lang="fr-FR" dirty="0"/>
          </a:p>
        </p:txBody>
      </p:sp>
    </p:spTree>
    <p:extLst>
      <p:ext uri="{BB962C8B-B14F-4D97-AF65-F5344CB8AC3E}">
        <p14:creationId xmlns:p14="http://schemas.microsoft.com/office/powerpoint/2010/main" val="235571645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838822"/>
          </a:xfrm>
        </p:spPr>
        <p:txBody>
          <a:bodyPr>
            <a:normAutofit/>
          </a:bodyPr>
          <a:lstStyle/>
          <a:p>
            <a:r>
              <a:rPr lang="fr-FR" sz="2800" dirty="0" smtClean="0">
                <a:solidFill>
                  <a:srgbClr val="660066"/>
                </a:solidFill>
              </a:rPr>
              <a:t>Les ingénieurs italiens</a:t>
            </a:r>
            <a:endParaRPr lang="fr-FR" sz="2800" dirty="0">
              <a:solidFill>
                <a:srgbClr val="660066"/>
              </a:solidFill>
            </a:endParaRPr>
          </a:p>
        </p:txBody>
      </p:sp>
      <p:sp>
        <p:nvSpPr>
          <p:cNvPr id="3" name="Espace réservé du contenu 2"/>
          <p:cNvSpPr>
            <a:spLocks noGrp="1"/>
          </p:cNvSpPr>
          <p:nvPr>
            <p:ph idx="1"/>
          </p:nvPr>
        </p:nvSpPr>
        <p:spPr>
          <a:xfrm>
            <a:off x="0" y="1226546"/>
            <a:ext cx="9144000" cy="5631454"/>
          </a:xfrm>
        </p:spPr>
        <p:txBody>
          <a:bodyPr>
            <a:normAutofit fontScale="70000" lnSpcReduction="20000"/>
          </a:bodyPr>
          <a:lstStyle/>
          <a:p>
            <a:pPr marL="0" indent="0">
              <a:buNone/>
            </a:pPr>
            <a:r>
              <a:rPr lang="fr-FR" dirty="0" smtClean="0">
                <a:solidFill>
                  <a:schemeClr val="accent4">
                    <a:lumMod val="75000"/>
                  </a:schemeClr>
                </a:solidFill>
              </a:rPr>
              <a:t>Ceux-ci sont très demandés dans toute l’Europe, beaucoup pour des raisons militaires (apparition des armes à feu).</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On a aussi besoin d’eux pour des raisons civiles :  invention de l’écluse et du pont à poutres triangulées. </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La formation de ces ingénieurs ne change guère : apprentissage auprès de guildes. On trouve quelques ingénieurs qui ont été formés dans certaines universités et qui ont des connaissances en mathématiques, médecine et mécanique (voir </a:t>
            </a:r>
            <a:r>
              <a:rPr lang="fr-FR" dirty="0" err="1" smtClean="0">
                <a:solidFill>
                  <a:schemeClr val="accent4">
                    <a:lumMod val="75000"/>
                  </a:schemeClr>
                </a:solidFill>
              </a:rPr>
              <a:t>Imohtep</a:t>
            </a:r>
            <a:r>
              <a:rPr lang="fr-FR" dirty="0" smtClean="0">
                <a:solidFill>
                  <a:schemeClr val="accent4">
                    <a:lumMod val="75000"/>
                  </a:schemeClr>
                </a:solidFill>
              </a:rPr>
              <a:t>) mais cela reste assez rare.</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Beaucoup d’ingénieur italiens entrent dans l’ingénierie après avoir fait un apprentissage comme peintres, sculpteurs, forgerons, et donc sans avoir fait d’études spécifiques.</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Beaucoup enfin cumulent leur carrière d’ingénieur avec une carrière artistique (Léonard de Vinci).</a:t>
            </a:r>
          </a:p>
          <a:p>
            <a:pPr marL="0" indent="0">
              <a:buNone/>
            </a:pPr>
            <a:endParaRPr lang="fr-FR" dirty="0"/>
          </a:p>
        </p:txBody>
      </p:sp>
    </p:spTree>
    <p:extLst>
      <p:ext uri="{BB962C8B-B14F-4D97-AF65-F5344CB8AC3E}">
        <p14:creationId xmlns:p14="http://schemas.microsoft.com/office/powerpoint/2010/main" val="17555668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solidFill>
                  <a:srgbClr val="660066"/>
                </a:solidFill>
              </a:rPr>
              <a:t>Une nouvelle forme de l’ingénieur : l’ingénieur-artiste</a:t>
            </a:r>
            <a:endParaRPr lang="fr-FR" sz="2800" dirty="0">
              <a:solidFill>
                <a:srgbClr val="660066"/>
              </a:solidFill>
            </a:endParaRPr>
          </a:p>
        </p:txBody>
      </p:sp>
      <p:sp>
        <p:nvSpPr>
          <p:cNvPr id="3" name="Espace réservé du contenu 2"/>
          <p:cNvSpPr>
            <a:spLocks noGrp="1"/>
          </p:cNvSpPr>
          <p:nvPr>
            <p:ph idx="1"/>
          </p:nvPr>
        </p:nvSpPr>
        <p:spPr>
          <a:xfrm>
            <a:off x="0" y="1600200"/>
            <a:ext cx="9080938" cy="5257800"/>
          </a:xfrm>
        </p:spPr>
        <p:txBody>
          <a:bodyPr>
            <a:normAutofit fontScale="70000" lnSpcReduction="20000"/>
          </a:bodyPr>
          <a:lstStyle/>
          <a:p>
            <a:pPr marL="0" indent="0">
              <a:buNone/>
            </a:pPr>
            <a:r>
              <a:rPr lang="fr-FR" dirty="0" smtClean="0">
                <a:solidFill>
                  <a:schemeClr val="accent4">
                    <a:lumMod val="75000"/>
                  </a:schemeClr>
                </a:solidFill>
              </a:rPr>
              <a:t>Ce terme caractérise assez bien une évolution de la Renaissance : de la figure d’architecte-ingénieur, on passe à celle d’ingénieur-architecte-artiste.</a:t>
            </a:r>
          </a:p>
          <a:p>
            <a:pPr marL="0" indent="0">
              <a:buNone/>
            </a:pPr>
            <a:endParaRPr lang="fr-FR" dirty="0" smtClean="0">
              <a:solidFill>
                <a:schemeClr val="accent4">
                  <a:lumMod val="75000"/>
                </a:schemeClr>
              </a:solidFill>
            </a:endParaRPr>
          </a:p>
          <a:p>
            <a:pPr marL="0" indent="0">
              <a:buNone/>
            </a:pPr>
            <a:r>
              <a:rPr lang="fr-FR" dirty="0" smtClean="0">
                <a:solidFill>
                  <a:schemeClr val="accent4">
                    <a:lumMod val="75000"/>
                  </a:schemeClr>
                </a:solidFill>
              </a:rPr>
              <a:t>Cette fusion avait toujours existé (voir l’étymologie grecque du mot « Technique » qui est commune avec celle du mot « Art ») mais elle prend un sens nouveau.</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La montée en puissance de monarchies nationales puissantes dans toute l’Europe favorise l’émergence de cette nouvelle figure car les souverains veulent bénéficier d’une rayonnement culturel, scientifique, technique et militaire.</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Les ingénieurs voyagent donc beaucoup et sont recrutés par les grands souverains : Léonard de Vinci passe une grande partie de sa carrière à la cour du roi de France et d’autres de ses collègues vendent leurs services en Angleterre ou en Russie.</a:t>
            </a:r>
          </a:p>
          <a:p>
            <a:endParaRPr lang="fr-FR" dirty="0"/>
          </a:p>
        </p:txBody>
      </p:sp>
    </p:spTree>
    <p:extLst>
      <p:ext uri="{BB962C8B-B14F-4D97-AF65-F5344CB8AC3E}">
        <p14:creationId xmlns:p14="http://schemas.microsoft.com/office/powerpoint/2010/main" val="402301793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solidFill>
                  <a:srgbClr val="660066"/>
                </a:solidFill>
              </a:rPr>
              <a:t>Léonard de Vinci  (1452-1519) : </a:t>
            </a:r>
            <a:br>
              <a:rPr lang="fr-FR" sz="2800" dirty="0" smtClean="0">
                <a:solidFill>
                  <a:srgbClr val="660066"/>
                </a:solidFill>
              </a:rPr>
            </a:br>
            <a:r>
              <a:rPr lang="fr-FR" sz="2800" dirty="0" smtClean="0">
                <a:solidFill>
                  <a:srgbClr val="660066"/>
                </a:solidFill>
              </a:rPr>
              <a:t>un artiste ou un ingénieur ?</a:t>
            </a:r>
            <a:endParaRPr lang="fr-FR" sz="2800" dirty="0">
              <a:solidFill>
                <a:srgbClr val="660066"/>
              </a:solidFill>
            </a:endParaRPr>
          </a:p>
        </p:txBody>
      </p:sp>
      <p:sp>
        <p:nvSpPr>
          <p:cNvPr id="3" name="Espace réservé du contenu 2"/>
          <p:cNvSpPr>
            <a:spLocks noGrp="1"/>
          </p:cNvSpPr>
          <p:nvPr>
            <p:ph idx="1"/>
          </p:nvPr>
        </p:nvSpPr>
        <p:spPr/>
        <p:txBody>
          <a:bodyPr/>
          <a:lstStyle/>
          <a:p>
            <a:pPr marL="0" indent="0">
              <a:buNone/>
            </a:pPr>
            <a:r>
              <a:rPr lang="fr-FR" dirty="0" smtClean="0"/>
              <a:t> </a:t>
            </a:r>
            <a:endParaRPr lang="fr-FR" dirty="0"/>
          </a:p>
        </p:txBody>
      </p:sp>
      <p:pic>
        <p:nvPicPr>
          <p:cNvPr id="4" name="Picture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05129" y="1807123"/>
            <a:ext cx="3336767" cy="4295305"/>
          </a:xfrm>
          <a:prstGeom prst="rect">
            <a:avLst/>
          </a:prstGeom>
          <a:noFill/>
          <a:ln w="9525">
            <a:noFill/>
            <a:miter lim="800000"/>
            <a:headEnd/>
            <a:tailEnd/>
          </a:ln>
          <a:effectLst>
            <a:outerShdw blurRad="44450" dist="27940" dir="5400000" algn="ctr">
              <a:srgbClr val="000000">
                <a:alpha val="32000"/>
              </a:srgbClr>
            </a:outerShdw>
          </a:effectLst>
        </p:spPr>
      </p:pic>
      <p:pic>
        <p:nvPicPr>
          <p:cNvPr id="5" name="Picture 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459399" y="1807123"/>
            <a:ext cx="2633462" cy="1785122"/>
          </a:xfrm>
          <a:prstGeom prst="rect">
            <a:avLst/>
          </a:prstGeom>
          <a:noFill/>
          <a:ln w="9525">
            <a:noFill/>
            <a:miter lim="800000"/>
            <a:headEnd/>
            <a:tailEnd/>
          </a:ln>
          <a:effectLst>
            <a:outerShdw blurRad="44450" dist="27940" dir="5400000" algn="ctr">
              <a:srgbClr val="000000">
                <a:alpha val="32000"/>
              </a:srgbClr>
            </a:outerShdw>
          </a:effectLst>
        </p:spPr>
      </p:pic>
      <p:pic>
        <p:nvPicPr>
          <p:cNvPr id="6" name="Picture 4" descr="3flying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053736" y="3899754"/>
            <a:ext cx="5058742" cy="2484160"/>
          </a:xfrm>
          <a:prstGeom prst="rect">
            <a:avLst/>
          </a:prstGeom>
          <a:noFill/>
          <a:ln>
            <a:noFill/>
          </a:ln>
          <a:effectLst>
            <a:outerShdw blurRad="44450" dist="27940" dir="5400000" algn="ctr">
              <a:srgbClr val="000000">
                <a:alpha val="32000"/>
              </a:srgbClr>
            </a:outerShdw>
          </a:effectLst>
        </p:spPr>
      </p:pic>
    </p:spTree>
    <p:extLst>
      <p:ext uri="{BB962C8B-B14F-4D97-AF65-F5344CB8AC3E}">
        <p14:creationId xmlns:p14="http://schemas.microsoft.com/office/powerpoint/2010/main" val="289649506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856220"/>
          </a:xfrm>
        </p:spPr>
        <p:txBody>
          <a:bodyPr>
            <a:normAutofit/>
          </a:bodyPr>
          <a:lstStyle/>
          <a:p>
            <a:r>
              <a:rPr lang="fr-FR" sz="2800" dirty="0" smtClean="0">
                <a:solidFill>
                  <a:srgbClr val="660066"/>
                </a:solidFill>
              </a:rPr>
              <a:t>Aux Pays-Bas</a:t>
            </a:r>
            <a:endParaRPr lang="fr-FR" sz="2800" dirty="0">
              <a:solidFill>
                <a:srgbClr val="660066"/>
              </a:solidFill>
            </a:endParaRPr>
          </a:p>
        </p:txBody>
      </p:sp>
      <p:sp>
        <p:nvSpPr>
          <p:cNvPr id="3" name="Espace réservé du contenu 2"/>
          <p:cNvSpPr>
            <a:spLocks noGrp="1"/>
          </p:cNvSpPr>
          <p:nvPr>
            <p:ph idx="1"/>
          </p:nvPr>
        </p:nvSpPr>
        <p:spPr>
          <a:xfrm>
            <a:off x="0" y="1600200"/>
            <a:ext cx="9144000" cy="5257800"/>
          </a:xfrm>
        </p:spPr>
        <p:txBody>
          <a:bodyPr>
            <a:normAutofit fontScale="77500" lnSpcReduction="20000"/>
          </a:bodyPr>
          <a:lstStyle/>
          <a:p>
            <a:pPr marL="0" indent="0">
              <a:buNone/>
            </a:pPr>
            <a:r>
              <a:rPr lang="fr-FR" dirty="0" smtClean="0">
                <a:solidFill>
                  <a:schemeClr val="accent4">
                    <a:lumMod val="75000"/>
                  </a:schemeClr>
                </a:solidFill>
              </a:rPr>
              <a:t>Les ingénieurs italiens constituent l’influence majeure pour toute l’Europe mais il y a aussi des traditions locales bien installées.</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La lutte contre les inondations venues de la mer offrent l’occasion de former sur le tas de nombreuses générations d’ingénieurs très expérimentés.</a:t>
            </a:r>
          </a:p>
          <a:p>
            <a:pPr marL="285750" indent="-285750">
              <a:buFont typeface="Arial" pitchFamily="34" charset="0"/>
              <a:buChar char="•"/>
            </a:pPr>
            <a:endParaRPr lang="fr-FR" dirty="0" smtClean="0">
              <a:solidFill>
                <a:schemeClr val="accent4">
                  <a:lumMod val="75000"/>
                </a:schemeClr>
              </a:solidFill>
            </a:endParaRPr>
          </a:p>
          <a:p>
            <a:pPr marL="0" indent="0">
              <a:buNone/>
            </a:pPr>
            <a:r>
              <a:rPr lang="fr-FR" dirty="0" smtClean="0">
                <a:solidFill>
                  <a:schemeClr val="accent4">
                    <a:lumMod val="75000"/>
                  </a:schemeClr>
                </a:solidFill>
              </a:rPr>
              <a:t>Par ailleurs, les dirigeants de ce pays mettent en place des centres dédiés aux arts et aux sciences d’un niveau comparable à ceux existant en Italie.</a:t>
            </a:r>
          </a:p>
          <a:p>
            <a:pPr marL="285750" indent="-285750">
              <a:buFont typeface="Arial" pitchFamily="34" charset="0"/>
              <a:buChar char="•"/>
            </a:pPr>
            <a:endParaRPr lang="fr-FR" dirty="0" smtClean="0">
              <a:solidFill>
                <a:schemeClr val="accent4">
                  <a:lumMod val="75000"/>
                </a:schemeClr>
              </a:solidFill>
            </a:endParaRPr>
          </a:p>
          <a:p>
            <a:pPr marL="285750" indent="-285750">
              <a:buFont typeface="Arial" pitchFamily="34" charset="0"/>
              <a:buChar char="•"/>
            </a:pPr>
            <a:r>
              <a:rPr lang="fr-FR" dirty="0" smtClean="0">
                <a:solidFill>
                  <a:schemeClr val="accent4">
                    <a:lumMod val="75000"/>
                  </a:schemeClr>
                </a:solidFill>
              </a:rPr>
              <a:t>Tolérance religieuse : afflux d’intellectuels ;</a:t>
            </a:r>
          </a:p>
          <a:p>
            <a:pPr marL="285750" indent="-285750">
              <a:buFont typeface="Arial" pitchFamily="34" charset="0"/>
              <a:buChar char="•"/>
            </a:pPr>
            <a:endParaRPr lang="fr-FR" dirty="0" smtClean="0">
              <a:solidFill>
                <a:schemeClr val="accent4">
                  <a:lumMod val="75000"/>
                </a:schemeClr>
              </a:solidFill>
            </a:endParaRPr>
          </a:p>
          <a:p>
            <a:pPr marL="285750" indent="-285750">
              <a:buFont typeface="Arial" pitchFamily="34" charset="0"/>
              <a:buChar char="•"/>
            </a:pPr>
            <a:r>
              <a:rPr lang="fr-FR" dirty="0" smtClean="0">
                <a:solidFill>
                  <a:schemeClr val="accent4">
                    <a:lumMod val="75000"/>
                  </a:schemeClr>
                </a:solidFill>
              </a:rPr>
              <a:t>Grande prospérité économique et financière.</a:t>
            </a:r>
          </a:p>
          <a:p>
            <a:pPr marL="0" indent="0">
              <a:buNone/>
            </a:pPr>
            <a:endParaRPr lang="fr-FR" dirty="0"/>
          </a:p>
        </p:txBody>
      </p:sp>
    </p:spTree>
    <p:extLst>
      <p:ext uri="{BB962C8B-B14F-4D97-AF65-F5344CB8AC3E}">
        <p14:creationId xmlns:p14="http://schemas.microsoft.com/office/powerpoint/2010/main" val="123392342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4.bp.blogspot.com/_HtS8W_iBpOc/S7W0-YZjjRI/AAAAAAAAAB0/w-KX6hdw8gs/s320/220px-Simon-stevin.jpe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377824" y="0"/>
            <a:ext cx="1500081" cy="1776342"/>
          </a:xfrm>
          <a:prstGeom prst="rect">
            <a:avLst/>
          </a:prstGeom>
          <a:noFill/>
          <a:ln>
            <a:noFill/>
          </a:ln>
          <a:effectLst>
            <a:outerShdw blurRad="44450" dist="27940" dir="5400000" algn="ctr">
              <a:srgbClr val="000000">
                <a:alpha val="32000"/>
              </a:srgbClr>
            </a:outerShdw>
          </a:effectLst>
          <a:extLst>
            <a:ext uri="{909E8E84-426E-40dd-AFC4-6F175D3DCCD1}">
              <a14:hiddenFill xmlns:a14="http://schemas.microsoft.com/office/drawing/2010/main">
                <a:solidFill>
                  <a:srgbClr val="FFFFFF"/>
                </a:solidFill>
              </a14:hiddenFill>
            </a:ext>
          </a:extLst>
        </p:spPr>
      </p:pic>
      <p:sp>
        <p:nvSpPr>
          <p:cNvPr id="2" name="Titre 1"/>
          <p:cNvSpPr>
            <a:spLocks noGrp="1"/>
          </p:cNvSpPr>
          <p:nvPr>
            <p:ph type="title"/>
          </p:nvPr>
        </p:nvSpPr>
        <p:spPr>
          <a:xfrm>
            <a:off x="0" y="274638"/>
            <a:ext cx="8229600" cy="1143000"/>
          </a:xfrm>
        </p:spPr>
        <p:txBody>
          <a:bodyPr>
            <a:normAutofit/>
          </a:bodyPr>
          <a:lstStyle/>
          <a:p>
            <a:pPr algn="l"/>
            <a:r>
              <a:rPr lang="fr-FR" sz="2800" dirty="0" smtClean="0">
                <a:solidFill>
                  <a:srgbClr val="660066"/>
                </a:solidFill>
              </a:rPr>
              <a:t>Un exemple : Simon Stevin (1548-1620, Bruges)</a:t>
            </a:r>
            <a:endParaRPr lang="fr-FR" sz="2800" dirty="0">
              <a:solidFill>
                <a:srgbClr val="660066"/>
              </a:solidFill>
            </a:endParaRPr>
          </a:p>
        </p:txBody>
      </p:sp>
      <p:sp>
        <p:nvSpPr>
          <p:cNvPr id="3" name="Espace réservé du contenu 2"/>
          <p:cNvSpPr>
            <a:spLocks noGrp="1"/>
          </p:cNvSpPr>
          <p:nvPr>
            <p:ph idx="1"/>
          </p:nvPr>
        </p:nvSpPr>
        <p:spPr>
          <a:xfrm>
            <a:off x="4705734" y="1776342"/>
            <a:ext cx="4314315" cy="5005668"/>
          </a:xfrm>
        </p:spPr>
        <p:txBody>
          <a:bodyPr>
            <a:normAutofit fontScale="77500" lnSpcReduction="20000"/>
          </a:bodyPr>
          <a:lstStyle/>
          <a:p>
            <a:pPr marL="0" indent="0">
              <a:buNone/>
            </a:pPr>
            <a:r>
              <a:rPr lang="fr-FR" dirty="0" smtClean="0">
                <a:solidFill>
                  <a:schemeClr val="accent4">
                    <a:lumMod val="75000"/>
                  </a:schemeClr>
                </a:solidFill>
              </a:rPr>
              <a:t>A la fois ingénieur, chercheur et mathématicien (une nouveauté).</a:t>
            </a:r>
          </a:p>
          <a:p>
            <a:r>
              <a:rPr lang="fr-FR" dirty="0" smtClean="0">
                <a:solidFill>
                  <a:schemeClr val="accent4">
                    <a:lumMod val="75000"/>
                  </a:schemeClr>
                </a:solidFill>
              </a:rPr>
              <a:t>Expériences de chute des corps depuis une tour.</a:t>
            </a:r>
          </a:p>
          <a:p>
            <a:r>
              <a:rPr lang="fr-FR" dirty="0" smtClean="0">
                <a:solidFill>
                  <a:schemeClr val="accent4">
                    <a:lumMod val="75000"/>
                  </a:schemeClr>
                </a:solidFill>
              </a:rPr>
              <a:t>Elaboration d’une table des intérêts composés.</a:t>
            </a:r>
          </a:p>
          <a:p>
            <a:r>
              <a:rPr lang="fr-FR" dirty="0" smtClean="0">
                <a:solidFill>
                  <a:schemeClr val="accent4">
                    <a:lumMod val="75000"/>
                  </a:schemeClr>
                </a:solidFill>
              </a:rPr>
              <a:t>Le premier Européen à utiliser les fractions décimales.</a:t>
            </a:r>
          </a:p>
          <a:p>
            <a:r>
              <a:rPr lang="fr-FR" dirty="0" smtClean="0">
                <a:solidFill>
                  <a:schemeClr val="accent4">
                    <a:lumMod val="75000"/>
                  </a:schemeClr>
                </a:solidFill>
              </a:rPr>
              <a:t>Le premier à utiliser les mathématiques avancées à des problèmes d’ingénierie.</a:t>
            </a:r>
          </a:p>
          <a:p>
            <a:pPr marL="0" indent="0" algn="ctr">
              <a:buNone/>
            </a:pPr>
            <a:r>
              <a:rPr lang="fr-FR" dirty="0" smtClean="0">
                <a:solidFill>
                  <a:schemeClr val="accent4">
                    <a:lumMod val="75000"/>
                  </a:schemeClr>
                </a:solidFill>
              </a:rPr>
              <a:t>Un mathématicien appliqué.</a:t>
            </a:r>
          </a:p>
          <a:p>
            <a:pPr marL="0" indent="0" algn="ctr">
              <a:buNone/>
            </a:pPr>
            <a:endParaRPr lang="fr-FR" dirty="0" smtClean="0">
              <a:solidFill>
                <a:schemeClr val="accent4">
                  <a:lumMod val="75000"/>
                </a:schemeClr>
              </a:solidFill>
            </a:endParaRPr>
          </a:p>
          <a:p>
            <a:endParaRPr lang="fr-FR" dirty="0" smtClean="0">
              <a:solidFill>
                <a:schemeClr val="accent4">
                  <a:lumMod val="60000"/>
                  <a:lumOff val="40000"/>
                </a:schemeClr>
              </a:solidFill>
            </a:endParaRPr>
          </a:p>
          <a:p>
            <a:endParaRPr lang="fr-FR" dirty="0"/>
          </a:p>
        </p:txBody>
      </p:sp>
      <p:sp>
        <p:nvSpPr>
          <p:cNvPr id="5" name="ZoneTexte 4"/>
          <p:cNvSpPr txBox="1"/>
          <p:nvPr/>
        </p:nvSpPr>
        <p:spPr>
          <a:xfrm>
            <a:off x="78284" y="1944576"/>
            <a:ext cx="4723131" cy="4524315"/>
          </a:xfrm>
          <a:prstGeom prst="rect">
            <a:avLst/>
          </a:prstGeom>
          <a:noFill/>
        </p:spPr>
        <p:txBody>
          <a:bodyPr wrap="square" rtlCol="0">
            <a:spAutoFit/>
          </a:bodyPr>
          <a:lstStyle/>
          <a:p>
            <a:r>
              <a:rPr lang="fr-FR" sz="2400" dirty="0" smtClean="0">
                <a:solidFill>
                  <a:schemeClr val="accent4">
                    <a:lumMod val="75000"/>
                  </a:schemeClr>
                </a:solidFill>
              </a:rPr>
              <a:t>Sa devise était </a:t>
            </a:r>
            <a:r>
              <a:rPr lang="fr-FR" sz="2400" i="1" dirty="0" smtClean="0">
                <a:solidFill>
                  <a:schemeClr val="accent4">
                    <a:lumMod val="75000"/>
                  </a:schemeClr>
                </a:solidFill>
              </a:rPr>
              <a:t>: « Wonder en </a:t>
            </a:r>
            <a:r>
              <a:rPr lang="fr-FR" sz="2400" i="1" dirty="0" err="1" smtClean="0">
                <a:solidFill>
                  <a:schemeClr val="accent4">
                    <a:lumMod val="75000"/>
                  </a:schemeClr>
                </a:solidFill>
              </a:rPr>
              <a:t>is</a:t>
            </a:r>
            <a:r>
              <a:rPr lang="fr-FR" sz="2400" i="1" dirty="0" smtClean="0">
                <a:solidFill>
                  <a:schemeClr val="accent4">
                    <a:lumMod val="75000"/>
                  </a:schemeClr>
                </a:solidFill>
              </a:rPr>
              <a:t> </a:t>
            </a:r>
            <a:r>
              <a:rPr lang="fr-FR" sz="2400" i="1" dirty="0" err="1" smtClean="0">
                <a:solidFill>
                  <a:schemeClr val="accent4">
                    <a:lumMod val="75000"/>
                  </a:schemeClr>
                </a:solidFill>
              </a:rPr>
              <a:t>gheen</a:t>
            </a:r>
            <a:r>
              <a:rPr lang="fr-FR" sz="2400" i="1" dirty="0" smtClean="0">
                <a:solidFill>
                  <a:schemeClr val="accent4">
                    <a:lumMod val="75000"/>
                  </a:schemeClr>
                </a:solidFill>
              </a:rPr>
              <a:t> </a:t>
            </a:r>
            <a:r>
              <a:rPr lang="fr-FR" sz="2400" i="1" dirty="0" err="1" smtClean="0">
                <a:solidFill>
                  <a:schemeClr val="accent4">
                    <a:lumMod val="75000"/>
                  </a:schemeClr>
                </a:solidFill>
              </a:rPr>
              <a:t>wonder</a:t>
            </a:r>
            <a:r>
              <a:rPr lang="fr-FR" sz="2400" i="1" dirty="0" smtClean="0">
                <a:solidFill>
                  <a:schemeClr val="accent4">
                    <a:lumMod val="75000"/>
                  </a:schemeClr>
                </a:solidFill>
              </a:rPr>
              <a:t> »</a:t>
            </a:r>
          </a:p>
          <a:p>
            <a:r>
              <a:rPr lang="fr-FR" sz="2400" dirty="0" smtClean="0">
                <a:solidFill>
                  <a:schemeClr val="accent4">
                    <a:lumMod val="75000"/>
                  </a:schemeClr>
                </a:solidFill>
              </a:rPr>
              <a:t>Soit « la merveille n’est pas mystère ».</a:t>
            </a:r>
          </a:p>
          <a:p>
            <a:r>
              <a:rPr lang="fr-FR" sz="2400" dirty="0" smtClean="0">
                <a:solidFill>
                  <a:schemeClr val="accent4">
                    <a:lumMod val="75000"/>
                  </a:schemeClr>
                </a:solidFill>
              </a:rPr>
              <a:t>Il affirme par-là le primat de la logique dans la science:</a:t>
            </a:r>
          </a:p>
          <a:p>
            <a:r>
              <a:rPr lang="fr-FR" sz="2400" dirty="0" smtClean="0">
                <a:solidFill>
                  <a:schemeClr val="accent4">
                    <a:lumMod val="75000"/>
                  </a:schemeClr>
                </a:solidFill>
              </a:rPr>
              <a:t>Le fait merveilleux n’est pas mystérieux grâce aux raisonnements de la logique.</a:t>
            </a:r>
          </a:p>
          <a:p>
            <a:endParaRPr lang="fr-FR" sz="2400" dirty="0">
              <a:solidFill>
                <a:schemeClr val="accent4">
                  <a:lumMod val="75000"/>
                </a:schemeClr>
              </a:solidFill>
            </a:endParaRPr>
          </a:p>
          <a:p>
            <a:r>
              <a:rPr lang="fr-FR" sz="2400" dirty="0" smtClean="0">
                <a:solidFill>
                  <a:schemeClr val="accent4">
                    <a:lumMod val="75000"/>
                  </a:schemeClr>
                </a:solidFill>
              </a:rPr>
              <a:t>Stevin est contemporain à Galilée (</a:t>
            </a:r>
            <a:r>
              <a:rPr lang="fr-FR" sz="2400" i="1" dirty="0" smtClean="0">
                <a:solidFill>
                  <a:schemeClr val="accent4">
                    <a:lumMod val="75000"/>
                  </a:schemeClr>
                </a:solidFill>
              </a:rPr>
              <a:t>«E pur si muove ! »</a:t>
            </a:r>
            <a:r>
              <a:rPr lang="fr-FR" sz="2400" dirty="0" smtClean="0">
                <a:solidFill>
                  <a:schemeClr val="accent4">
                    <a:lumMod val="75000"/>
                  </a:schemeClr>
                </a:solidFill>
              </a:rPr>
              <a:t>).</a:t>
            </a:r>
          </a:p>
        </p:txBody>
      </p:sp>
    </p:spTree>
    <p:extLst>
      <p:ext uri="{BB962C8B-B14F-4D97-AF65-F5344CB8AC3E}">
        <p14:creationId xmlns:p14="http://schemas.microsoft.com/office/powerpoint/2010/main" val="386316028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830123"/>
          </a:xfrm>
        </p:spPr>
        <p:txBody>
          <a:bodyPr>
            <a:normAutofit/>
          </a:bodyPr>
          <a:lstStyle/>
          <a:p>
            <a:r>
              <a:rPr lang="fr-FR" sz="2800" dirty="0" smtClean="0">
                <a:solidFill>
                  <a:srgbClr val="660066"/>
                </a:solidFill>
              </a:rPr>
              <a:t>L’héritage de la Renaissance</a:t>
            </a:r>
            <a:endParaRPr lang="fr-FR" sz="2800" dirty="0">
              <a:solidFill>
                <a:srgbClr val="660066"/>
              </a:solidFill>
            </a:endParaRPr>
          </a:p>
        </p:txBody>
      </p:sp>
      <p:sp>
        <p:nvSpPr>
          <p:cNvPr id="3" name="Espace réservé du contenu 2"/>
          <p:cNvSpPr>
            <a:spLocks noGrp="1"/>
          </p:cNvSpPr>
          <p:nvPr>
            <p:ph idx="1"/>
          </p:nvPr>
        </p:nvSpPr>
        <p:spPr>
          <a:xfrm>
            <a:off x="0" y="1104762"/>
            <a:ext cx="9144000" cy="5753238"/>
          </a:xfrm>
        </p:spPr>
        <p:txBody>
          <a:bodyPr>
            <a:normAutofit fontScale="77500" lnSpcReduction="20000"/>
          </a:bodyPr>
          <a:lstStyle/>
          <a:p>
            <a:pPr marL="0" indent="0">
              <a:buNone/>
            </a:pPr>
            <a:r>
              <a:rPr lang="fr-FR" dirty="0" smtClean="0">
                <a:solidFill>
                  <a:schemeClr val="accent4">
                    <a:lumMod val="75000"/>
                  </a:schemeClr>
                </a:solidFill>
              </a:rPr>
              <a:t>Une ère dynamique mais </a:t>
            </a:r>
            <a:r>
              <a:rPr lang="fr-FR" b="1" dirty="0" smtClean="0">
                <a:solidFill>
                  <a:schemeClr val="accent4">
                    <a:lumMod val="75000"/>
                  </a:schemeClr>
                </a:solidFill>
              </a:rPr>
              <a:t>les réalisations techniques s’inscrivent dans la continuité de ce qui précède</a:t>
            </a:r>
            <a:r>
              <a:rPr lang="fr-FR" dirty="0" smtClean="0">
                <a:solidFill>
                  <a:schemeClr val="accent4">
                    <a:lumMod val="75000"/>
                  </a:schemeClr>
                </a:solidFill>
              </a:rPr>
              <a:t>. Il ne s’agit pas d’une révolution.</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Une nouveauté : alors qu’au Moyen-Age l’analphabétisme était loin de constituer un frein au succès, les ingénieurs de la Renaissance sont </a:t>
            </a:r>
            <a:r>
              <a:rPr lang="fr-FR" b="1" dirty="0" smtClean="0">
                <a:solidFill>
                  <a:schemeClr val="accent4">
                    <a:lumMod val="75000"/>
                  </a:schemeClr>
                </a:solidFill>
              </a:rPr>
              <a:t>de très grands lettrés et possèdent une culture universelle</a:t>
            </a:r>
            <a:r>
              <a:rPr lang="fr-FR" dirty="0" smtClean="0">
                <a:solidFill>
                  <a:schemeClr val="accent4">
                    <a:lumMod val="75000"/>
                  </a:schemeClr>
                </a:solidFill>
              </a:rPr>
              <a:t>.</a:t>
            </a:r>
          </a:p>
          <a:p>
            <a:endParaRPr lang="fr-FR" dirty="0" smtClean="0">
              <a:solidFill>
                <a:schemeClr val="accent4">
                  <a:lumMod val="75000"/>
                </a:schemeClr>
              </a:solidFill>
            </a:endParaRPr>
          </a:p>
          <a:p>
            <a:pPr marL="0" indent="0">
              <a:buNone/>
            </a:pPr>
            <a:r>
              <a:rPr lang="fr-FR" b="1" dirty="0" smtClean="0">
                <a:solidFill>
                  <a:schemeClr val="accent4">
                    <a:lumMod val="75000"/>
                  </a:schemeClr>
                </a:solidFill>
              </a:rPr>
              <a:t>Début d’une littérature technique qui se diffuse dans l’ensemble de l’Europe </a:t>
            </a:r>
            <a:r>
              <a:rPr lang="fr-FR" dirty="0" smtClean="0">
                <a:solidFill>
                  <a:schemeClr val="accent4">
                    <a:lumMod val="75000"/>
                  </a:schemeClr>
                </a:solidFill>
              </a:rPr>
              <a:t>: manuels de recettes, témoignages sur des pratiques de type « Essais-Erreurs ». L’ingénierie est encore loin d’être une discipline universitaire mais elle commence à acquérir ses lettres de noblesse au sein de la culture savante.</a:t>
            </a:r>
          </a:p>
          <a:p>
            <a:endParaRPr lang="fr-FR" dirty="0" smtClean="0">
              <a:solidFill>
                <a:schemeClr val="accent4">
                  <a:lumMod val="75000"/>
                </a:schemeClr>
              </a:solidFill>
            </a:endParaRPr>
          </a:p>
          <a:p>
            <a:pPr marL="0" indent="0">
              <a:buNone/>
            </a:pPr>
            <a:r>
              <a:rPr lang="fr-FR" b="1" dirty="0" smtClean="0">
                <a:solidFill>
                  <a:schemeClr val="accent4">
                    <a:lumMod val="75000"/>
                  </a:schemeClr>
                </a:solidFill>
              </a:rPr>
              <a:t>Injection de la science dans l’ingénierie </a:t>
            </a:r>
            <a:r>
              <a:rPr lang="fr-FR" dirty="0" smtClean="0">
                <a:solidFill>
                  <a:schemeClr val="accent4">
                    <a:lumMod val="75000"/>
                  </a:schemeClr>
                </a:solidFill>
              </a:rPr>
              <a:t>: approches de moins en moins empiriques et de plus en plus rationnelles, expériences, utilisation du calcul.</a:t>
            </a:r>
          </a:p>
          <a:p>
            <a:pPr marL="0" indent="0">
              <a:buNone/>
            </a:pPr>
            <a:endParaRPr lang="fr-FR" dirty="0"/>
          </a:p>
        </p:txBody>
      </p:sp>
    </p:spTree>
    <p:extLst>
      <p:ext uri="{BB962C8B-B14F-4D97-AF65-F5344CB8AC3E}">
        <p14:creationId xmlns:p14="http://schemas.microsoft.com/office/powerpoint/2010/main" val="375524063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882316"/>
          </a:xfrm>
        </p:spPr>
        <p:txBody>
          <a:bodyPr>
            <a:normAutofit/>
          </a:bodyPr>
          <a:lstStyle/>
          <a:p>
            <a:r>
              <a:rPr lang="fr-FR" sz="3200" dirty="0" smtClean="0">
                <a:solidFill>
                  <a:srgbClr val="660066"/>
                </a:solidFill>
              </a:rPr>
              <a:t>L’héritage de la Renaissance (suite)</a:t>
            </a:r>
            <a:endParaRPr lang="fr-FR" sz="3200" dirty="0">
              <a:solidFill>
                <a:srgbClr val="660066"/>
              </a:solidFill>
            </a:endParaRPr>
          </a:p>
        </p:txBody>
      </p:sp>
      <p:sp>
        <p:nvSpPr>
          <p:cNvPr id="3" name="Espace réservé du contenu 2"/>
          <p:cNvSpPr>
            <a:spLocks noGrp="1"/>
          </p:cNvSpPr>
          <p:nvPr>
            <p:ph idx="1"/>
          </p:nvPr>
        </p:nvSpPr>
        <p:spPr>
          <a:xfrm>
            <a:off x="0" y="1600200"/>
            <a:ext cx="9144000" cy="5257800"/>
          </a:xfrm>
        </p:spPr>
        <p:txBody>
          <a:bodyPr>
            <a:normAutofit fontScale="92500" lnSpcReduction="20000"/>
          </a:bodyPr>
          <a:lstStyle/>
          <a:p>
            <a:pPr marL="0" indent="0" algn="ctr">
              <a:buNone/>
            </a:pPr>
            <a:r>
              <a:rPr lang="fr-FR" dirty="0" smtClean="0">
                <a:solidFill>
                  <a:schemeClr val="accent4">
                    <a:lumMod val="75000"/>
                  </a:schemeClr>
                </a:solidFill>
              </a:rPr>
              <a:t>L’ingénierie devient progressivement une </a:t>
            </a:r>
            <a:r>
              <a:rPr lang="fr-FR" b="1" dirty="0" smtClean="0">
                <a:solidFill>
                  <a:schemeClr val="accent4">
                    <a:lumMod val="75000"/>
                  </a:schemeClr>
                </a:solidFill>
              </a:rPr>
              <a:t>occupation spécifique</a:t>
            </a:r>
            <a:r>
              <a:rPr lang="fr-FR" dirty="0" smtClean="0">
                <a:solidFill>
                  <a:schemeClr val="accent4">
                    <a:lumMod val="75000"/>
                  </a:schemeClr>
                </a:solidFill>
              </a:rPr>
              <a:t>, qu’on peut envisager de séparer d’une activité d’architecte ou de peintre.</a:t>
            </a:r>
          </a:p>
          <a:p>
            <a:pPr marL="0" indent="0" algn="ctr">
              <a:buNone/>
            </a:pPr>
            <a:endParaRPr lang="fr-FR" dirty="0">
              <a:solidFill>
                <a:schemeClr val="accent4">
                  <a:lumMod val="75000"/>
                </a:schemeClr>
              </a:solidFill>
            </a:endParaRPr>
          </a:p>
          <a:p>
            <a:pPr marL="0" indent="0" algn="ctr">
              <a:buNone/>
            </a:pPr>
            <a:r>
              <a:rPr lang="fr-FR" b="1" dirty="0" smtClean="0">
                <a:solidFill>
                  <a:schemeClr val="accent4">
                    <a:lumMod val="75000"/>
                  </a:schemeClr>
                </a:solidFill>
              </a:rPr>
              <a:t>Montée en puissance de la dimension civile du métier d’ingénieur.</a:t>
            </a:r>
          </a:p>
          <a:p>
            <a:endParaRPr lang="fr-FR" dirty="0" smtClean="0">
              <a:solidFill>
                <a:schemeClr val="accent4">
                  <a:lumMod val="75000"/>
                </a:schemeClr>
              </a:solidFill>
            </a:endParaRPr>
          </a:p>
          <a:p>
            <a:pPr marL="0" indent="0" algn="ctr">
              <a:buNone/>
            </a:pPr>
            <a:r>
              <a:rPr lang="fr-FR" b="1" dirty="0" smtClean="0">
                <a:solidFill>
                  <a:schemeClr val="accent4">
                    <a:lumMod val="75000"/>
                  </a:schemeClr>
                </a:solidFill>
              </a:rPr>
              <a:t>L’ingénieur de la Renaissance ne se résume pas à quelques étoiles comme Léonard de Vinci : les obscurs sont plus importants car ce sont eux qui diffusent à grande échelle les nouvelles conceptions et les nouvelles technologies.</a:t>
            </a:r>
          </a:p>
          <a:p>
            <a:pPr marL="0" indent="0">
              <a:buNone/>
            </a:pPr>
            <a:endParaRPr lang="fr-FR" dirty="0"/>
          </a:p>
        </p:txBody>
      </p:sp>
    </p:spTree>
    <p:extLst>
      <p:ext uri="{BB962C8B-B14F-4D97-AF65-F5344CB8AC3E}">
        <p14:creationId xmlns:p14="http://schemas.microsoft.com/office/powerpoint/2010/main" val="424321896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marL="0" indent="0">
              <a:buNone/>
            </a:pPr>
            <a:endParaRPr lang="fr-FR" dirty="0" smtClean="0"/>
          </a:p>
          <a:p>
            <a:pPr marL="0" indent="0">
              <a:buNone/>
            </a:pPr>
            <a:endParaRPr lang="fr-FR" dirty="0"/>
          </a:p>
          <a:p>
            <a:pPr marL="0" indent="0">
              <a:buNone/>
            </a:pPr>
            <a:endParaRPr lang="fr-FR" dirty="0" smtClean="0"/>
          </a:p>
          <a:p>
            <a:pPr marL="0" indent="0" algn="r">
              <a:buNone/>
            </a:pPr>
            <a:r>
              <a:rPr lang="fr-FR" sz="3600" dirty="0" smtClean="0">
                <a:solidFill>
                  <a:srgbClr val="660066"/>
                </a:solidFill>
              </a:rPr>
              <a:t>I.4 Vers l’ingénieur civil : former des ingénieurs dans des </a:t>
            </a:r>
            <a:r>
              <a:rPr lang="fr-FR" sz="3600" dirty="0">
                <a:solidFill>
                  <a:srgbClr val="660066"/>
                </a:solidFill>
              </a:rPr>
              <a:t>E</a:t>
            </a:r>
            <a:r>
              <a:rPr lang="fr-FR" sz="3600" dirty="0" smtClean="0">
                <a:solidFill>
                  <a:srgbClr val="660066"/>
                </a:solidFill>
              </a:rPr>
              <a:t>coles</a:t>
            </a:r>
          </a:p>
          <a:p>
            <a:pPr marL="0" indent="0">
              <a:buNone/>
            </a:pPr>
            <a:endParaRPr lang="fr-FR" dirty="0"/>
          </a:p>
        </p:txBody>
      </p:sp>
    </p:spTree>
    <p:extLst>
      <p:ext uri="{BB962C8B-B14F-4D97-AF65-F5344CB8AC3E}">
        <p14:creationId xmlns:p14="http://schemas.microsoft.com/office/powerpoint/2010/main" val="103920025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solidFill>
                  <a:srgbClr val="660066"/>
                </a:solidFill>
              </a:rPr>
              <a:t>A.	 Première période (1750-1850)</a:t>
            </a:r>
            <a:endParaRPr lang="fr-FR" sz="2800" dirty="0">
              <a:solidFill>
                <a:srgbClr val="660066"/>
              </a:solidFill>
            </a:endParaRPr>
          </a:p>
        </p:txBody>
      </p:sp>
      <p:sp>
        <p:nvSpPr>
          <p:cNvPr id="3" name="Espace réservé du contenu 2"/>
          <p:cNvSpPr>
            <a:spLocks noGrp="1"/>
          </p:cNvSpPr>
          <p:nvPr>
            <p:ph idx="1"/>
          </p:nvPr>
        </p:nvSpPr>
        <p:spPr>
          <a:xfrm>
            <a:off x="0" y="1600200"/>
            <a:ext cx="9144000" cy="5257800"/>
          </a:xfrm>
        </p:spPr>
        <p:txBody>
          <a:bodyPr>
            <a:normAutofit fontScale="62500" lnSpcReduction="20000"/>
          </a:bodyPr>
          <a:lstStyle/>
          <a:p>
            <a:pPr marL="0" indent="0">
              <a:buNone/>
            </a:pPr>
            <a:r>
              <a:rPr lang="fr-FR" dirty="0" smtClean="0"/>
              <a:t> </a:t>
            </a:r>
            <a:r>
              <a:rPr lang="fr-FR" dirty="0" smtClean="0">
                <a:solidFill>
                  <a:schemeClr val="accent4">
                    <a:lumMod val="75000"/>
                  </a:schemeClr>
                </a:solidFill>
              </a:rPr>
              <a:t>L’encyclopédie de Diderot et d’Alembert (1751-1765) :</a:t>
            </a:r>
          </a:p>
          <a:p>
            <a:pPr marL="0" indent="0">
              <a:buNone/>
            </a:pPr>
            <a:endParaRPr lang="fr-FR" dirty="0" smtClean="0">
              <a:solidFill>
                <a:schemeClr val="accent4">
                  <a:lumMod val="75000"/>
                </a:schemeClr>
              </a:solidFill>
            </a:endParaRPr>
          </a:p>
          <a:p>
            <a:pPr marL="0" indent="0">
              <a:buNone/>
            </a:pPr>
            <a:r>
              <a:rPr lang="fr-FR" dirty="0" smtClean="0">
                <a:solidFill>
                  <a:schemeClr val="accent4">
                    <a:lumMod val="75000"/>
                  </a:schemeClr>
                </a:solidFill>
                <a:cs typeface="Times New Roman" pitchFamily="18" charset="0"/>
              </a:rPr>
              <a:t>« Nous avons trois sortes d’ingénieurs,</a:t>
            </a:r>
          </a:p>
          <a:p>
            <a:endParaRPr lang="fr-FR" dirty="0" smtClean="0">
              <a:solidFill>
                <a:schemeClr val="accent4">
                  <a:lumMod val="75000"/>
                </a:schemeClr>
              </a:solidFill>
              <a:cs typeface="Times New Roman" pitchFamily="18" charset="0"/>
            </a:endParaRPr>
          </a:p>
          <a:p>
            <a:pPr marL="0" indent="0">
              <a:buNone/>
            </a:pPr>
            <a:r>
              <a:rPr lang="fr-FR" dirty="0" smtClean="0">
                <a:solidFill>
                  <a:schemeClr val="accent4">
                    <a:lumMod val="75000"/>
                  </a:schemeClr>
                </a:solidFill>
                <a:cs typeface="Times New Roman" pitchFamily="18" charset="0"/>
              </a:rPr>
              <a:t>Les uns pour la </a:t>
            </a:r>
            <a:r>
              <a:rPr lang="fr-FR" b="1" dirty="0" smtClean="0">
                <a:solidFill>
                  <a:schemeClr val="accent4">
                    <a:lumMod val="75000"/>
                  </a:schemeClr>
                </a:solidFill>
                <a:cs typeface="Times New Roman" pitchFamily="18" charset="0"/>
              </a:rPr>
              <a:t>guerre</a:t>
            </a:r>
            <a:r>
              <a:rPr lang="fr-FR" dirty="0" smtClean="0">
                <a:solidFill>
                  <a:schemeClr val="accent4">
                    <a:lumMod val="75000"/>
                  </a:schemeClr>
                </a:solidFill>
                <a:cs typeface="Times New Roman" pitchFamily="18" charset="0"/>
              </a:rPr>
              <a:t> : ils doivent savoir tout ce qui concerne la construction, l’attaque et la défense des places ;</a:t>
            </a:r>
          </a:p>
          <a:p>
            <a:endParaRPr lang="fr-FR" dirty="0" smtClean="0">
              <a:solidFill>
                <a:schemeClr val="accent4">
                  <a:lumMod val="75000"/>
                </a:schemeClr>
              </a:solidFill>
              <a:cs typeface="Times New Roman" pitchFamily="18" charset="0"/>
            </a:endParaRPr>
          </a:p>
          <a:p>
            <a:pPr marL="0" indent="0">
              <a:buNone/>
            </a:pPr>
            <a:r>
              <a:rPr lang="fr-FR" dirty="0" smtClean="0">
                <a:solidFill>
                  <a:schemeClr val="accent4">
                    <a:lumMod val="75000"/>
                  </a:schemeClr>
                </a:solidFill>
                <a:cs typeface="Times New Roman" pitchFamily="18" charset="0"/>
              </a:rPr>
              <a:t>Les seconds pour la </a:t>
            </a:r>
            <a:r>
              <a:rPr lang="fr-FR" b="1" dirty="0" smtClean="0">
                <a:solidFill>
                  <a:schemeClr val="accent4">
                    <a:lumMod val="75000"/>
                  </a:schemeClr>
                </a:solidFill>
                <a:cs typeface="Times New Roman" pitchFamily="18" charset="0"/>
              </a:rPr>
              <a:t>marine</a:t>
            </a:r>
            <a:r>
              <a:rPr lang="fr-FR" dirty="0" smtClean="0">
                <a:solidFill>
                  <a:schemeClr val="accent4">
                    <a:lumMod val="75000"/>
                  </a:schemeClr>
                </a:solidFill>
                <a:cs typeface="Times New Roman" pitchFamily="18" charset="0"/>
              </a:rPr>
              <a:t>, qui sont versés dans ce qui a rapport à la guerre et au service de mer ;</a:t>
            </a:r>
          </a:p>
          <a:p>
            <a:endParaRPr lang="fr-FR" dirty="0" smtClean="0">
              <a:solidFill>
                <a:schemeClr val="accent4">
                  <a:lumMod val="75000"/>
                </a:schemeClr>
              </a:solidFill>
              <a:cs typeface="Times New Roman" pitchFamily="18" charset="0"/>
            </a:endParaRPr>
          </a:p>
          <a:p>
            <a:pPr marL="0" indent="0">
              <a:buNone/>
            </a:pPr>
            <a:r>
              <a:rPr lang="fr-FR" b="1" dirty="0" smtClean="0">
                <a:solidFill>
                  <a:schemeClr val="accent4">
                    <a:lumMod val="75000"/>
                  </a:schemeClr>
                </a:solidFill>
                <a:cs typeface="Times New Roman" pitchFamily="18" charset="0"/>
              </a:rPr>
              <a:t>Les troisièmes pour les ponts et chaussées, qui sont perpétuellement occupés à la perfection des grandes routes, de la construction des ponts, de l’embellissement des rues, de la conduite et de la réparation des canaux, etc. </a:t>
            </a:r>
          </a:p>
          <a:p>
            <a:endParaRPr lang="fr-FR" b="1" dirty="0" smtClean="0">
              <a:solidFill>
                <a:schemeClr val="accent4">
                  <a:lumMod val="75000"/>
                </a:schemeClr>
              </a:solidFill>
              <a:cs typeface="Times New Roman" pitchFamily="18" charset="0"/>
            </a:endParaRPr>
          </a:p>
          <a:p>
            <a:pPr marL="0" indent="0">
              <a:buNone/>
            </a:pPr>
            <a:r>
              <a:rPr lang="fr-FR" dirty="0" smtClean="0">
                <a:solidFill>
                  <a:schemeClr val="accent4">
                    <a:lumMod val="75000"/>
                  </a:schemeClr>
                </a:solidFill>
                <a:cs typeface="Times New Roman" pitchFamily="18" charset="0"/>
              </a:rPr>
              <a:t>Toutes ces sortes d’hommes sont </a:t>
            </a:r>
            <a:r>
              <a:rPr lang="fr-FR" b="1" dirty="0" smtClean="0">
                <a:solidFill>
                  <a:schemeClr val="accent4">
                    <a:lumMod val="75000"/>
                  </a:schemeClr>
                </a:solidFill>
                <a:cs typeface="Times New Roman" pitchFamily="18" charset="0"/>
              </a:rPr>
              <a:t>élevés dans les écoles</a:t>
            </a:r>
            <a:r>
              <a:rPr lang="fr-FR" dirty="0" smtClean="0">
                <a:solidFill>
                  <a:schemeClr val="accent4">
                    <a:lumMod val="75000"/>
                  </a:schemeClr>
                </a:solidFill>
                <a:cs typeface="Times New Roman" pitchFamily="18" charset="0"/>
              </a:rPr>
              <a:t>, d’où ils passent à leur service, commençant par les postes les plus bas et s’élevant avec le temps et le mérite aux places les plus distinguées ».</a:t>
            </a:r>
          </a:p>
          <a:p>
            <a:pPr marL="0" indent="0">
              <a:buNone/>
            </a:pPr>
            <a:endParaRPr lang="fr-FR" dirty="0"/>
          </a:p>
        </p:txBody>
      </p:sp>
    </p:spTree>
    <p:extLst>
      <p:ext uri="{BB962C8B-B14F-4D97-AF65-F5344CB8AC3E}">
        <p14:creationId xmlns:p14="http://schemas.microsoft.com/office/powerpoint/2010/main" val="31934557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l"/>
            <a:r>
              <a:rPr lang="fr-FR" sz="3200" dirty="0" smtClean="0">
                <a:solidFill>
                  <a:schemeClr val="accent4">
                    <a:lumMod val="75000"/>
                  </a:schemeClr>
                </a:solidFill>
              </a:rPr>
              <a:t>2. Origines sociales des élèves jusqu’au baccalauréat (2011)</a:t>
            </a:r>
            <a:endParaRPr lang="fr-FR" sz="3200" dirty="0">
              <a:solidFill>
                <a:schemeClr val="accent4">
                  <a:lumMod val="75000"/>
                </a:schemeClr>
              </a:solidFill>
            </a:endParaRPr>
          </a:p>
        </p:txBody>
      </p:sp>
      <p:sp>
        <p:nvSpPr>
          <p:cNvPr id="3" name="Espace réservé du contenu 2"/>
          <p:cNvSpPr>
            <a:spLocks noGrp="1"/>
          </p:cNvSpPr>
          <p:nvPr>
            <p:ph idx="1"/>
          </p:nvPr>
        </p:nvSpPr>
        <p:spPr/>
        <p:txBody>
          <a:bodyPr/>
          <a:lstStyle/>
          <a:p>
            <a:pPr marL="0" indent="0">
              <a:buNone/>
            </a:pPr>
            <a:r>
              <a:rPr lang="fr-FR" dirty="0" smtClean="0"/>
              <a:t> </a:t>
            </a:r>
            <a:endParaRPr lang="fr-FR" dirty="0"/>
          </a:p>
        </p:txBody>
      </p:sp>
      <p:pic>
        <p:nvPicPr>
          <p:cNvPr id="4" name="Picture 5"/>
          <p:cNvPicPr>
            <a:picLocks noChangeAspect="1" noChangeArrowheads="1"/>
          </p:cNvPicPr>
          <p:nvPr/>
        </p:nvPicPr>
        <p:blipFill>
          <a:blip r:embed="rId2" cstate="print"/>
          <a:srcRect/>
          <a:stretch>
            <a:fillRect/>
          </a:stretch>
        </p:blipFill>
        <p:spPr bwMode="auto">
          <a:xfrm>
            <a:off x="1127086" y="1817263"/>
            <a:ext cx="7242028" cy="4798612"/>
          </a:xfrm>
          <a:prstGeom prst="rect">
            <a:avLst/>
          </a:prstGeom>
          <a:noFill/>
          <a:ln w="9525">
            <a:noFill/>
            <a:miter lim="800000"/>
            <a:headEnd/>
            <a:tailEnd/>
          </a:ln>
          <a:effectLst>
            <a:outerShdw blurRad="44450" dist="27940" dir="5400000" algn="ctr">
              <a:srgbClr val="000000">
                <a:alpha val="32000"/>
              </a:srgbClr>
            </a:outerShdw>
          </a:effectLst>
        </p:spPr>
      </p:pic>
    </p:spTree>
    <p:extLst>
      <p:ext uri="{BB962C8B-B14F-4D97-AF65-F5344CB8AC3E}">
        <p14:creationId xmlns:p14="http://schemas.microsoft.com/office/powerpoint/2010/main" val="388822448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solidFill>
                  <a:srgbClr val="660066"/>
                </a:solidFill>
              </a:rPr>
              <a:t>Évolution des définitions</a:t>
            </a:r>
            <a:endParaRPr lang="fr-FR" sz="2800" dirty="0">
              <a:solidFill>
                <a:srgbClr val="660066"/>
              </a:solidFill>
            </a:endParaRPr>
          </a:p>
        </p:txBody>
      </p:sp>
      <p:sp>
        <p:nvSpPr>
          <p:cNvPr id="3" name="Espace réservé du contenu 2"/>
          <p:cNvSpPr>
            <a:spLocks noGrp="1"/>
          </p:cNvSpPr>
          <p:nvPr>
            <p:ph idx="1"/>
          </p:nvPr>
        </p:nvSpPr>
        <p:spPr>
          <a:xfrm>
            <a:off x="0" y="1600200"/>
            <a:ext cx="9144000" cy="5257800"/>
          </a:xfrm>
        </p:spPr>
        <p:txBody>
          <a:bodyPr>
            <a:normAutofit fontScale="85000" lnSpcReduction="20000"/>
          </a:bodyPr>
          <a:lstStyle/>
          <a:p>
            <a:pPr>
              <a:buFont typeface="Wingdings" pitchFamily="2" charset="2"/>
              <a:buNone/>
            </a:pPr>
            <a:r>
              <a:rPr lang="fr-FR" dirty="0" smtClean="0">
                <a:solidFill>
                  <a:schemeClr val="accent4">
                    <a:lumMod val="75000"/>
                  </a:schemeClr>
                </a:solidFill>
                <a:cs typeface="Times New Roman" pitchFamily="18" charset="0"/>
              </a:rPr>
              <a:t>À l’époque de l’encyclopédie, ces trois Corps ne comptent qu’un effectif de 300 ingénieurs, un nombre restreint qui s’explique par une sélection très sévère et par un style de vie très strict.</a:t>
            </a:r>
          </a:p>
          <a:p>
            <a:pPr>
              <a:buFont typeface="Wingdings" pitchFamily="2" charset="2"/>
              <a:buNone/>
            </a:pPr>
            <a:endParaRPr lang="fr-FR" dirty="0" smtClean="0">
              <a:solidFill>
                <a:schemeClr val="accent4">
                  <a:lumMod val="75000"/>
                </a:schemeClr>
              </a:solidFill>
              <a:latin typeface="Times New Roman" pitchFamily="18" charset="0"/>
              <a:cs typeface="Times New Roman" pitchFamily="18" charset="0"/>
              <a:sym typeface="Symbol" pitchFamily="18" charset="2"/>
            </a:endParaRPr>
          </a:p>
          <a:p>
            <a:pPr marL="0" indent="0">
              <a:buNone/>
            </a:pPr>
            <a:r>
              <a:rPr lang="fr-FR" dirty="0" smtClean="0">
                <a:solidFill>
                  <a:schemeClr val="accent4">
                    <a:lumMod val="75000"/>
                  </a:schemeClr>
                </a:solidFill>
                <a:cs typeface="Times New Roman" pitchFamily="18" charset="0"/>
              </a:rPr>
              <a:t>Cette définition évoluera peu à peu pour finalement former la configuration moderne du métier d’ingénieur.</a:t>
            </a:r>
          </a:p>
          <a:p>
            <a:pPr>
              <a:buFont typeface="Symbol" pitchFamily="18" charset="2"/>
              <a:buChar char="Þ"/>
            </a:pPr>
            <a:endParaRPr lang="fr-FR" dirty="0" smtClean="0">
              <a:solidFill>
                <a:schemeClr val="accent4">
                  <a:lumMod val="75000"/>
                </a:schemeClr>
              </a:solidFill>
              <a:cs typeface="Times New Roman" pitchFamily="18" charset="0"/>
            </a:endParaRPr>
          </a:p>
          <a:p>
            <a:pPr>
              <a:buFont typeface="Wingdings" pitchFamily="2" charset="2"/>
              <a:buNone/>
            </a:pPr>
            <a:r>
              <a:rPr lang="fr-FR" b="1" dirty="0" smtClean="0">
                <a:solidFill>
                  <a:schemeClr val="accent4">
                    <a:lumMod val="75000"/>
                  </a:schemeClr>
                </a:solidFill>
                <a:cs typeface="Times New Roman" pitchFamily="18" charset="0"/>
              </a:rPr>
              <a:t>1837 : le </a:t>
            </a:r>
            <a:r>
              <a:rPr lang="fr-FR" b="1" i="1" dirty="0" smtClean="0">
                <a:solidFill>
                  <a:schemeClr val="accent4">
                    <a:lumMod val="75000"/>
                  </a:schemeClr>
                </a:solidFill>
                <a:cs typeface="Times New Roman" pitchFamily="18" charset="0"/>
              </a:rPr>
              <a:t>Vocabulaire de la langue française</a:t>
            </a:r>
            <a:r>
              <a:rPr lang="fr-FR" b="1" dirty="0" smtClean="0">
                <a:solidFill>
                  <a:schemeClr val="accent4">
                    <a:lumMod val="75000"/>
                  </a:schemeClr>
                </a:solidFill>
                <a:cs typeface="Times New Roman" pitchFamily="18" charset="0"/>
              </a:rPr>
              <a:t> </a:t>
            </a:r>
            <a:r>
              <a:rPr lang="fr-FR" dirty="0" smtClean="0">
                <a:solidFill>
                  <a:schemeClr val="accent4">
                    <a:lumMod val="75000"/>
                  </a:schemeClr>
                </a:solidFill>
                <a:cs typeface="Times New Roman" pitchFamily="18" charset="0"/>
              </a:rPr>
              <a:t>de Charles Martin donnera une définition assez similaire de l’ingénieur. Issu de l’École Polytechnique, il fait carrière dans l’un des corps de l’État (les plus importants sont le Génie, l’artillerie, les Mines et les Ponts et Chaussées), il occupe une position de premier plan dans la défense nationale.</a:t>
            </a:r>
          </a:p>
          <a:p>
            <a:pPr>
              <a:buFont typeface="Wingdings" pitchFamily="2" charset="2"/>
              <a:buNone/>
            </a:pPr>
            <a:r>
              <a:rPr lang="fr-FR" dirty="0" smtClean="0">
                <a:cs typeface="Times New Roman" pitchFamily="18" charset="0"/>
              </a:rPr>
              <a:t> </a:t>
            </a:r>
          </a:p>
          <a:p>
            <a:pPr marL="0" indent="0">
              <a:buNone/>
            </a:pPr>
            <a:endParaRPr lang="fr-FR" dirty="0"/>
          </a:p>
        </p:txBody>
      </p:sp>
    </p:spTree>
    <p:extLst>
      <p:ext uri="{BB962C8B-B14F-4D97-AF65-F5344CB8AC3E}">
        <p14:creationId xmlns:p14="http://schemas.microsoft.com/office/powerpoint/2010/main" val="190787475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solidFill>
                  <a:srgbClr val="660066"/>
                </a:solidFill>
              </a:rPr>
              <a:t>Un infléchissement très net à partir de 1870</a:t>
            </a:r>
            <a:endParaRPr lang="fr-FR" sz="2800" dirty="0">
              <a:solidFill>
                <a:srgbClr val="660066"/>
              </a:solidFill>
            </a:endParaRPr>
          </a:p>
        </p:txBody>
      </p:sp>
      <p:sp>
        <p:nvSpPr>
          <p:cNvPr id="3" name="Espace réservé du contenu 2"/>
          <p:cNvSpPr>
            <a:spLocks noGrp="1"/>
          </p:cNvSpPr>
          <p:nvPr>
            <p:ph idx="1"/>
          </p:nvPr>
        </p:nvSpPr>
        <p:spPr>
          <a:xfrm>
            <a:off x="0" y="1600200"/>
            <a:ext cx="9144000" cy="5257800"/>
          </a:xfrm>
        </p:spPr>
        <p:txBody>
          <a:bodyPr>
            <a:normAutofit fontScale="85000" lnSpcReduction="20000"/>
          </a:bodyPr>
          <a:lstStyle/>
          <a:p>
            <a:pPr marL="0" indent="0">
              <a:buNone/>
            </a:pPr>
            <a:r>
              <a:rPr lang="fr-FR" dirty="0" smtClean="0">
                <a:solidFill>
                  <a:schemeClr val="accent4">
                    <a:lumMod val="75000"/>
                  </a:schemeClr>
                </a:solidFill>
                <a:cs typeface="Times New Roman" pitchFamily="18" charset="0"/>
              </a:rPr>
              <a:t>Pour Littré (</a:t>
            </a:r>
            <a:r>
              <a:rPr lang="fr-FR" i="1" dirty="0" smtClean="0">
                <a:solidFill>
                  <a:schemeClr val="accent4">
                    <a:lumMod val="75000"/>
                  </a:schemeClr>
                </a:solidFill>
                <a:cs typeface="Times New Roman" pitchFamily="18" charset="0"/>
              </a:rPr>
              <a:t>Dictionnaire de la langue française</a:t>
            </a:r>
            <a:r>
              <a:rPr lang="fr-FR" dirty="0" smtClean="0">
                <a:solidFill>
                  <a:schemeClr val="accent4">
                    <a:lumMod val="75000"/>
                  </a:schemeClr>
                </a:solidFill>
                <a:cs typeface="Times New Roman" pitchFamily="18" charset="0"/>
              </a:rPr>
              <a:t>, 1877-1882), l’ingénieur est encore un polytechnicien mais il mentionne un type nouveau d’ingénieurs</a:t>
            </a:r>
            <a:r>
              <a:rPr lang="fr-FR" dirty="0">
                <a:solidFill>
                  <a:schemeClr val="accent4">
                    <a:lumMod val="75000"/>
                  </a:schemeClr>
                </a:solidFill>
                <a:cs typeface="Times New Roman" pitchFamily="18" charset="0"/>
              </a:rPr>
              <a:t> </a:t>
            </a:r>
            <a:r>
              <a:rPr lang="fr-FR" dirty="0" smtClean="0">
                <a:solidFill>
                  <a:schemeClr val="accent4">
                    <a:lumMod val="75000"/>
                  </a:schemeClr>
                </a:solidFill>
                <a:cs typeface="Times New Roman" pitchFamily="18" charset="0"/>
              </a:rPr>
              <a:t>: ceux qui sont responsables du développement de la production industrielle.</a:t>
            </a:r>
          </a:p>
          <a:p>
            <a:endParaRPr lang="fr-FR" dirty="0" smtClean="0">
              <a:solidFill>
                <a:schemeClr val="accent4">
                  <a:lumMod val="75000"/>
                </a:schemeClr>
              </a:solidFill>
              <a:cs typeface="Times New Roman" pitchFamily="18" charset="0"/>
            </a:endParaRPr>
          </a:p>
          <a:p>
            <a:pPr marL="0" indent="0">
              <a:buNone/>
            </a:pPr>
            <a:r>
              <a:rPr lang="fr-FR" dirty="0" smtClean="0">
                <a:solidFill>
                  <a:schemeClr val="accent4">
                    <a:lumMod val="75000"/>
                  </a:schemeClr>
                </a:solidFill>
                <a:cs typeface="Times New Roman" pitchFamily="18" charset="0"/>
              </a:rPr>
              <a:t>À peu près à la même période, la </a:t>
            </a:r>
            <a:r>
              <a:rPr lang="fr-FR" i="1" dirty="0" smtClean="0">
                <a:solidFill>
                  <a:schemeClr val="accent4">
                    <a:lumMod val="75000"/>
                  </a:schemeClr>
                </a:solidFill>
                <a:cs typeface="Times New Roman" pitchFamily="18" charset="0"/>
              </a:rPr>
              <a:t>Grande encyclopédie</a:t>
            </a:r>
            <a:r>
              <a:rPr lang="fr-FR" dirty="0" smtClean="0">
                <a:solidFill>
                  <a:schemeClr val="accent4">
                    <a:lumMod val="75000"/>
                  </a:schemeClr>
                </a:solidFill>
                <a:cs typeface="Times New Roman" pitchFamily="18" charset="0"/>
              </a:rPr>
              <a:t> accorde une place presque égale à la carrière d’ingénieur d’État et à celle d’ingénieur de l’industrie privée. </a:t>
            </a:r>
          </a:p>
          <a:p>
            <a:pPr marL="304800" indent="-304800">
              <a:buFont typeface="Wingdings" pitchFamily="2" charset="2"/>
              <a:buNone/>
            </a:pPr>
            <a:endParaRPr lang="fr-FR" dirty="0" smtClean="0">
              <a:solidFill>
                <a:schemeClr val="accent4">
                  <a:lumMod val="75000"/>
                </a:schemeClr>
              </a:solidFill>
              <a:cs typeface="Times New Roman" pitchFamily="18" charset="0"/>
            </a:endParaRPr>
          </a:p>
          <a:p>
            <a:pPr>
              <a:buFont typeface="Wingdings" pitchFamily="2" charset="2"/>
              <a:buNone/>
            </a:pPr>
            <a:r>
              <a:rPr lang="fr-FR" dirty="0" smtClean="0">
                <a:solidFill>
                  <a:schemeClr val="accent4">
                    <a:lumMod val="75000"/>
                  </a:schemeClr>
                </a:solidFill>
                <a:cs typeface="Times New Roman" pitchFamily="18" charset="0"/>
              </a:rPr>
              <a:t>C’est dans ce dictionnaire que l’on trouve pour la première fois une définition de l’expression ‘ingénieur de l’industrie’ et une tentative pour classer ce groupe suivant plusieurs spécialités : ingénieurs mécaniciens, hydrographes, opticiens, pharmaciens.</a:t>
            </a:r>
          </a:p>
          <a:p>
            <a:pPr marL="0" indent="0">
              <a:buNone/>
            </a:pPr>
            <a:endParaRPr lang="fr-FR" dirty="0"/>
          </a:p>
        </p:txBody>
      </p:sp>
    </p:spTree>
    <p:extLst>
      <p:ext uri="{BB962C8B-B14F-4D97-AF65-F5344CB8AC3E}">
        <p14:creationId xmlns:p14="http://schemas.microsoft.com/office/powerpoint/2010/main" val="316513693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solidFill>
                  <a:srgbClr val="660066"/>
                </a:solidFill>
              </a:rPr>
              <a:t>Quelques repères chronologiques des écoles françaises </a:t>
            </a:r>
            <a:endParaRPr lang="fr-FR" sz="2800" dirty="0">
              <a:solidFill>
                <a:srgbClr val="660066"/>
              </a:solidFill>
            </a:endParaRPr>
          </a:p>
        </p:txBody>
      </p:sp>
      <p:sp>
        <p:nvSpPr>
          <p:cNvPr id="3" name="Espace réservé du contenu 2"/>
          <p:cNvSpPr>
            <a:spLocks noGrp="1"/>
          </p:cNvSpPr>
          <p:nvPr>
            <p:ph idx="1"/>
          </p:nvPr>
        </p:nvSpPr>
        <p:spPr>
          <a:xfrm>
            <a:off x="0" y="1296138"/>
            <a:ext cx="9144000" cy="5561862"/>
          </a:xfrm>
        </p:spPr>
        <p:txBody>
          <a:bodyPr>
            <a:normAutofit fontScale="55000" lnSpcReduction="20000"/>
          </a:bodyPr>
          <a:lstStyle/>
          <a:p>
            <a:pPr>
              <a:lnSpc>
                <a:spcPct val="90000"/>
              </a:lnSpc>
            </a:pPr>
            <a:r>
              <a:rPr lang="fr-FR" dirty="0" smtClean="0">
                <a:solidFill>
                  <a:schemeClr val="accent4">
                    <a:lumMod val="75000"/>
                  </a:schemeClr>
                </a:solidFill>
                <a:cs typeface="Times New Roman" pitchFamily="18" charset="0"/>
              </a:rPr>
              <a:t>1747 : création de l’École Royale des Ponts et Chaussées</a:t>
            </a:r>
          </a:p>
          <a:p>
            <a:pPr>
              <a:lnSpc>
                <a:spcPct val="90000"/>
              </a:lnSpc>
            </a:pPr>
            <a:endParaRPr lang="fr-FR" dirty="0" smtClean="0">
              <a:solidFill>
                <a:schemeClr val="accent4">
                  <a:lumMod val="75000"/>
                </a:schemeClr>
              </a:solidFill>
              <a:cs typeface="Times New Roman" pitchFamily="18" charset="0"/>
            </a:endParaRPr>
          </a:p>
          <a:p>
            <a:pPr>
              <a:lnSpc>
                <a:spcPct val="90000"/>
              </a:lnSpc>
            </a:pPr>
            <a:r>
              <a:rPr lang="fr-FR" dirty="0" smtClean="0">
                <a:solidFill>
                  <a:schemeClr val="accent4">
                    <a:lumMod val="75000"/>
                  </a:schemeClr>
                </a:solidFill>
                <a:cs typeface="Times New Roman" pitchFamily="18" charset="0"/>
              </a:rPr>
              <a:t>1748 : création de l’École Royale du Génie de Mézières (puis à Metz)</a:t>
            </a:r>
          </a:p>
          <a:p>
            <a:pPr>
              <a:lnSpc>
                <a:spcPct val="90000"/>
              </a:lnSpc>
            </a:pPr>
            <a:endParaRPr lang="fr-FR" dirty="0" smtClean="0">
              <a:solidFill>
                <a:schemeClr val="accent4">
                  <a:lumMod val="75000"/>
                </a:schemeClr>
              </a:solidFill>
              <a:cs typeface="Times New Roman" pitchFamily="18" charset="0"/>
            </a:endParaRPr>
          </a:p>
          <a:p>
            <a:pPr>
              <a:lnSpc>
                <a:spcPct val="90000"/>
              </a:lnSpc>
            </a:pPr>
            <a:r>
              <a:rPr lang="fr-FR" dirty="0" smtClean="0">
                <a:solidFill>
                  <a:schemeClr val="accent4">
                    <a:lumMod val="75000"/>
                  </a:schemeClr>
                </a:solidFill>
                <a:cs typeface="Times New Roman" pitchFamily="18" charset="0"/>
              </a:rPr>
              <a:t>1783 : création de l’École Royale des Mines</a:t>
            </a:r>
          </a:p>
          <a:p>
            <a:pPr>
              <a:lnSpc>
                <a:spcPct val="90000"/>
              </a:lnSpc>
            </a:pPr>
            <a:endParaRPr lang="fr-FR" dirty="0" smtClean="0">
              <a:solidFill>
                <a:schemeClr val="accent4">
                  <a:lumMod val="75000"/>
                </a:schemeClr>
              </a:solidFill>
              <a:cs typeface="Times New Roman" pitchFamily="18" charset="0"/>
            </a:endParaRPr>
          </a:p>
          <a:p>
            <a:pPr>
              <a:lnSpc>
                <a:spcPct val="90000"/>
              </a:lnSpc>
            </a:pPr>
            <a:r>
              <a:rPr lang="fr-FR" dirty="0" smtClean="0">
                <a:solidFill>
                  <a:schemeClr val="accent4">
                    <a:lumMod val="75000"/>
                  </a:schemeClr>
                </a:solidFill>
                <a:cs typeface="Times New Roman" pitchFamily="18" charset="0"/>
              </a:rPr>
              <a:t>1794 : création de l’École Centrale des Travaux Publics (future École Polytechnique)</a:t>
            </a:r>
          </a:p>
          <a:p>
            <a:pPr>
              <a:lnSpc>
                <a:spcPct val="90000"/>
              </a:lnSpc>
            </a:pPr>
            <a:endParaRPr lang="fr-FR" dirty="0" smtClean="0">
              <a:solidFill>
                <a:schemeClr val="accent4">
                  <a:lumMod val="75000"/>
                </a:schemeClr>
              </a:solidFill>
              <a:cs typeface="Times New Roman" pitchFamily="18" charset="0"/>
            </a:endParaRPr>
          </a:p>
          <a:p>
            <a:pPr>
              <a:lnSpc>
                <a:spcPct val="90000"/>
              </a:lnSpc>
            </a:pPr>
            <a:r>
              <a:rPr lang="fr-FR" dirty="0" smtClean="0">
                <a:solidFill>
                  <a:schemeClr val="accent4">
                    <a:lumMod val="75000"/>
                  </a:schemeClr>
                </a:solidFill>
                <a:cs typeface="Times New Roman" pitchFamily="18" charset="0"/>
              </a:rPr>
              <a:t>1794 : Conservatoire National des Arts et Métiers</a:t>
            </a:r>
          </a:p>
          <a:p>
            <a:pPr>
              <a:lnSpc>
                <a:spcPct val="90000"/>
              </a:lnSpc>
            </a:pPr>
            <a:endParaRPr lang="fr-FR" dirty="0" smtClean="0">
              <a:solidFill>
                <a:schemeClr val="accent4">
                  <a:lumMod val="75000"/>
                </a:schemeClr>
              </a:solidFill>
              <a:cs typeface="Times New Roman" pitchFamily="18" charset="0"/>
            </a:endParaRPr>
          </a:p>
          <a:p>
            <a:pPr>
              <a:lnSpc>
                <a:spcPct val="90000"/>
              </a:lnSpc>
            </a:pPr>
            <a:r>
              <a:rPr lang="fr-FR" dirty="0" smtClean="0">
                <a:solidFill>
                  <a:schemeClr val="accent4">
                    <a:lumMod val="75000"/>
                  </a:schemeClr>
                </a:solidFill>
                <a:cs typeface="Times New Roman" pitchFamily="18" charset="0"/>
              </a:rPr>
              <a:t>1802 : Saint-Cyr</a:t>
            </a:r>
          </a:p>
          <a:p>
            <a:pPr>
              <a:lnSpc>
                <a:spcPct val="90000"/>
              </a:lnSpc>
            </a:pPr>
            <a:endParaRPr lang="fr-FR" dirty="0" smtClean="0">
              <a:solidFill>
                <a:schemeClr val="accent4">
                  <a:lumMod val="75000"/>
                </a:schemeClr>
              </a:solidFill>
              <a:cs typeface="Times New Roman" pitchFamily="18" charset="0"/>
            </a:endParaRPr>
          </a:p>
          <a:p>
            <a:pPr>
              <a:lnSpc>
                <a:spcPct val="90000"/>
              </a:lnSpc>
            </a:pPr>
            <a:r>
              <a:rPr lang="fr-FR" dirty="0" smtClean="0">
                <a:solidFill>
                  <a:schemeClr val="accent4">
                    <a:lumMod val="75000"/>
                  </a:schemeClr>
                </a:solidFill>
                <a:cs typeface="Times New Roman" pitchFamily="18" charset="0"/>
              </a:rPr>
              <a:t>1816 : École des Mines de Saint-Étienne</a:t>
            </a:r>
          </a:p>
          <a:p>
            <a:pPr>
              <a:lnSpc>
                <a:spcPct val="90000"/>
              </a:lnSpc>
            </a:pPr>
            <a:endParaRPr lang="fr-FR" dirty="0" smtClean="0">
              <a:solidFill>
                <a:schemeClr val="accent4">
                  <a:lumMod val="75000"/>
                </a:schemeClr>
              </a:solidFill>
              <a:cs typeface="Times New Roman" pitchFamily="18" charset="0"/>
            </a:endParaRPr>
          </a:p>
          <a:p>
            <a:pPr>
              <a:lnSpc>
                <a:spcPct val="90000"/>
              </a:lnSpc>
            </a:pPr>
            <a:r>
              <a:rPr lang="fr-FR" dirty="0" smtClean="0">
                <a:solidFill>
                  <a:schemeClr val="accent4">
                    <a:lumMod val="75000"/>
                  </a:schemeClr>
                </a:solidFill>
                <a:cs typeface="Times New Roman" pitchFamily="18" charset="0"/>
              </a:rPr>
              <a:t>1827 : Institution Royale Agronomique de Grignon</a:t>
            </a:r>
          </a:p>
          <a:p>
            <a:pPr>
              <a:lnSpc>
                <a:spcPct val="90000"/>
              </a:lnSpc>
            </a:pPr>
            <a:endParaRPr lang="fr-FR" dirty="0" smtClean="0">
              <a:solidFill>
                <a:schemeClr val="accent4">
                  <a:lumMod val="75000"/>
                </a:schemeClr>
              </a:solidFill>
              <a:cs typeface="Times New Roman" pitchFamily="18" charset="0"/>
            </a:endParaRPr>
          </a:p>
          <a:p>
            <a:pPr>
              <a:lnSpc>
                <a:spcPct val="90000"/>
              </a:lnSpc>
            </a:pPr>
            <a:r>
              <a:rPr lang="fr-FR" dirty="0" smtClean="0">
                <a:solidFill>
                  <a:schemeClr val="accent4">
                    <a:lumMod val="75000"/>
                  </a:schemeClr>
                </a:solidFill>
                <a:cs typeface="Times New Roman" pitchFamily="18" charset="0"/>
              </a:rPr>
              <a:t>1829 : création de l’École Centrale de Paris ; se fait par réaction vis-à-vis de la dérive de l’École Polytechnique avec l’ambition de former de vrais ingénieurs</a:t>
            </a:r>
          </a:p>
          <a:p>
            <a:pPr>
              <a:lnSpc>
                <a:spcPct val="90000"/>
              </a:lnSpc>
            </a:pPr>
            <a:endParaRPr lang="fr-FR" dirty="0" smtClean="0">
              <a:solidFill>
                <a:schemeClr val="accent4">
                  <a:lumMod val="75000"/>
                </a:schemeClr>
              </a:solidFill>
              <a:cs typeface="Times New Roman" pitchFamily="18" charset="0"/>
            </a:endParaRPr>
          </a:p>
          <a:p>
            <a:pPr>
              <a:lnSpc>
                <a:spcPct val="90000"/>
              </a:lnSpc>
            </a:pPr>
            <a:r>
              <a:rPr lang="fr-FR" dirty="0" smtClean="0">
                <a:solidFill>
                  <a:schemeClr val="accent4">
                    <a:lumMod val="75000"/>
                  </a:schemeClr>
                </a:solidFill>
                <a:cs typeface="Times New Roman" pitchFamily="18" charset="0"/>
              </a:rPr>
              <a:t>1857 : création de l’École Centrale de Lyon</a:t>
            </a:r>
          </a:p>
          <a:p>
            <a:pPr marL="0" indent="0">
              <a:buNone/>
            </a:pPr>
            <a:endParaRPr lang="fr-FR" dirty="0" smtClean="0"/>
          </a:p>
          <a:p>
            <a:pPr marL="0" indent="0" algn="r">
              <a:buNone/>
            </a:pPr>
            <a:r>
              <a:rPr lang="fr-FR" dirty="0" smtClean="0"/>
              <a:t>(la suite en deuxième période)</a:t>
            </a:r>
            <a:endParaRPr lang="fr-FR" dirty="0"/>
          </a:p>
        </p:txBody>
      </p:sp>
    </p:spTree>
    <p:extLst>
      <p:ext uri="{BB962C8B-B14F-4D97-AF65-F5344CB8AC3E}">
        <p14:creationId xmlns:p14="http://schemas.microsoft.com/office/powerpoint/2010/main" val="254522405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891015"/>
          </a:xfrm>
        </p:spPr>
        <p:txBody>
          <a:bodyPr>
            <a:normAutofit fontScale="90000"/>
          </a:bodyPr>
          <a:lstStyle/>
          <a:p>
            <a:r>
              <a:rPr lang="fr-FR" sz="2800" dirty="0" smtClean="0">
                <a:solidFill>
                  <a:srgbClr val="660066"/>
                </a:solidFill>
              </a:rPr>
              <a:t>Avant 1850, l’ingénieur est d’abord un (haut) fonctionnaire au service de l’État</a:t>
            </a:r>
            <a:endParaRPr lang="fr-FR" sz="2800" dirty="0">
              <a:solidFill>
                <a:srgbClr val="660066"/>
              </a:solidFill>
            </a:endParaRPr>
          </a:p>
        </p:txBody>
      </p:sp>
      <p:sp>
        <p:nvSpPr>
          <p:cNvPr id="3" name="Espace réservé du contenu 2"/>
          <p:cNvSpPr>
            <a:spLocks noGrp="1"/>
          </p:cNvSpPr>
          <p:nvPr>
            <p:ph idx="1"/>
          </p:nvPr>
        </p:nvSpPr>
        <p:spPr>
          <a:xfrm>
            <a:off x="0" y="1452717"/>
            <a:ext cx="9144000" cy="5405283"/>
          </a:xfrm>
        </p:spPr>
        <p:txBody>
          <a:bodyPr>
            <a:normAutofit fontScale="62500" lnSpcReduction="20000"/>
          </a:bodyPr>
          <a:lstStyle/>
          <a:p>
            <a:pPr marL="0" indent="0">
              <a:lnSpc>
                <a:spcPct val="90000"/>
              </a:lnSpc>
              <a:buNone/>
            </a:pPr>
            <a:r>
              <a:rPr lang="fr-FR" dirty="0" smtClean="0">
                <a:solidFill>
                  <a:schemeClr val="accent4">
                    <a:lumMod val="75000"/>
                  </a:schemeClr>
                </a:solidFill>
                <a:cs typeface="Times New Roman" pitchFamily="18" charset="0"/>
              </a:rPr>
              <a:t>Durant la période 1750-1850, la profession d’ingénieur est un </a:t>
            </a:r>
            <a:r>
              <a:rPr lang="fr-FR" b="1" dirty="0" smtClean="0">
                <a:solidFill>
                  <a:schemeClr val="accent4">
                    <a:lumMod val="75000"/>
                  </a:schemeClr>
                </a:solidFill>
                <a:cs typeface="Times New Roman" pitchFamily="18" charset="0"/>
              </a:rPr>
              <a:t>monopole d’État</a:t>
            </a:r>
            <a:r>
              <a:rPr lang="fr-FR" dirty="0" smtClean="0">
                <a:solidFill>
                  <a:schemeClr val="accent4">
                    <a:lumMod val="75000"/>
                  </a:schemeClr>
                </a:solidFill>
                <a:cs typeface="Times New Roman" pitchFamily="18" charset="0"/>
              </a:rPr>
              <a:t>, les ingénieurs étant tous des </a:t>
            </a:r>
            <a:r>
              <a:rPr lang="fr-FR" b="1" dirty="0" smtClean="0">
                <a:solidFill>
                  <a:schemeClr val="accent4">
                    <a:lumMod val="75000"/>
                  </a:schemeClr>
                </a:solidFill>
                <a:cs typeface="Times New Roman" pitchFamily="18" charset="0"/>
              </a:rPr>
              <a:t>fonctionnaires, civils ou militaires</a:t>
            </a:r>
            <a:r>
              <a:rPr lang="fr-FR" dirty="0" smtClean="0">
                <a:solidFill>
                  <a:schemeClr val="accent4">
                    <a:lumMod val="75000"/>
                  </a:schemeClr>
                </a:solidFill>
                <a:cs typeface="Times New Roman" pitchFamily="18" charset="0"/>
              </a:rPr>
              <a:t>, exerçant dans l’un des </a:t>
            </a:r>
            <a:r>
              <a:rPr lang="fr-FR" b="1" dirty="0" smtClean="0">
                <a:solidFill>
                  <a:schemeClr val="accent4">
                    <a:lumMod val="75000"/>
                  </a:schemeClr>
                </a:solidFill>
                <a:cs typeface="Times New Roman" pitchFamily="18" charset="0"/>
              </a:rPr>
              <a:t>Corps de l’État</a:t>
            </a:r>
            <a:r>
              <a:rPr lang="fr-FR" dirty="0" smtClean="0">
                <a:solidFill>
                  <a:schemeClr val="accent4">
                    <a:lumMod val="75000"/>
                  </a:schemeClr>
                </a:solidFill>
                <a:cs typeface="Times New Roman" pitchFamily="18" charset="0"/>
              </a:rPr>
              <a:t>.</a:t>
            </a:r>
          </a:p>
          <a:p>
            <a:pPr>
              <a:lnSpc>
                <a:spcPct val="90000"/>
              </a:lnSpc>
            </a:pPr>
            <a:endParaRPr lang="fr-FR" dirty="0" smtClean="0">
              <a:solidFill>
                <a:schemeClr val="accent4">
                  <a:lumMod val="75000"/>
                </a:schemeClr>
              </a:solidFill>
              <a:cs typeface="Times New Roman" pitchFamily="18" charset="0"/>
            </a:endParaRPr>
          </a:p>
          <a:p>
            <a:pPr marL="0" indent="0">
              <a:lnSpc>
                <a:spcPct val="90000"/>
              </a:lnSpc>
              <a:buNone/>
            </a:pPr>
            <a:r>
              <a:rPr lang="fr-FR" dirty="0" smtClean="0">
                <a:solidFill>
                  <a:schemeClr val="accent4">
                    <a:lumMod val="75000"/>
                  </a:schemeClr>
                </a:solidFill>
                <a:cs typeface="Times New Roman" pitchFamily="18" charset="0"/>
              </a:rPr>
              <a:t>C’est l’État qui détermine :</a:t>
            </a:r>
          </a:p>
          <a:p>
            <a:pPr lvl="1">
              <a:lnSpc>
                <a:spcPct val="90000"/>
              </a:lnSpc>
            </a:pPr>
            <a:r>
              <a:rPr lang="fr-FR" dirty="0" smtClean="0">
                <a:solidFill>
                  <a:schemeClr val="accent4">
                    <a:lumMod val="75000"/>
                  </a:schemeClr>
                </a:solidFill>
                <a:latin typeface="Calibri" pitchFamily="34" charset="0"/>
                <a:cs typeface="Times New Roman" pitchFamily="18" charset="0"/>
              </a:rPr>
              <a:t>Les critères de recrutement</a:t>
            </a:r>
          </a:p>
          <a:p>
            <a:pPr lvl="1">
              <a:lnSpc>
                <a:spcPct val="90000"/>
              </a:lnSpc>
            </a:pPr>
            <a:r>
              <a:rPr lang="fr-FR" dirty="0" smtClean="0">
                <a:solidFill>
                  <a:schemeClr val="accent4">
                    <a:lumMod val="75000"/>
                  </a:schemeClr>
                </a:solidFill>
                <a:latin typeface="Calibri" pitchFamily="34" charset="0"/>
                <a:cs typeface="Times New Roman" pitchFamily="18" charset="0"/>
              </a:rPr>
              <a:t>Les conditions de formation</a:t>
            </a:r>
          </a:p>
          <a:p>
            <a:pPr lvl="1">
              <a:lnSpc>
                <a:spcPct val="90000"/>
              </a:lnSpc>
            </a:pPr>
            <a:r>
              <a:rPr lang="fr-FR" dirty="0" smtClean="0">
                <a:solidFill>
                  <a:schemeClr val="accent4">
                    <a:lumMod val="75000"/>
                  </a:schemeClr>
                </a:solidFill>
                <a:latin typeface="Calibri" pitchFamily="34" charset="0"/>
                <a:cs typeface="Times New Roman" pitchFamily="18" charset="0"/>
              </a:rPr>
              <a:t>La nature des fonctions assumées</a:t>
            </a:r>
          </a:p>
          <a:p>
            <a:pPr>
              <a:lnSpc>
                <a:spcPct val="90000"/>
              </a:lnSpc>
            </a:pPr>
            <a:endParaRPr lang="fr-FR" dirty="0" smtClean="0">
              <a:solidFill>
                <a:schemeClr val="accent4">
                  <a:lumMod val="75000"/>
                </a:schemeClr>
              </a:solidFill>
              <a:cs typeface="Times New Roman" pitchFamily="18" charset="0"/>
            </a:endParaRPr>
          </a:p>
          <a:p>
            <a:pPr>
              <a:lnSpc>
                <a:spcPct val="90000"/>
              </a:lnSpc>
            </a:pPr>
            <a:endParaRPr lang="fr-FR" dirty="0" smtClean="0">
              <a:solidFill>
                <a:schemeClr val="accent4">
                  <a:lumMod val="75000"/>
                </a:schemeClr>
              </a:solidFill>
              <a:cs typeface="Times New Roman" pitchFamily="18" charset="0"/>
            </a:endParaRPr>
          </a:p>
          <a:p>
            <a:pPr marL="0" indent="0">
              <a:lnSpc>
                <a:spcPct val="90000"/>
              </a:lnSpc>
              <a:buNone/>
            </a:pPr>
            <a:r>
              <a:rPr lang="fr-FR" dirty="0" smtClean="0">
                <a:solidFill>
                  <a:schemeClr val="accent4">
                    <a:lumMod val="75000"/>
                  </a:schemeClr>
                </a:solidFill>
                <a:cs typeface="Times New Roman" pitchFamily="18" charset="0"/>
              </a:rPr>
              <a:t>L’État ira même jusqu’à </a:t>
            </a:r>
            <a:r>
              <a:rPr lang="fr-FR" b="1" dirty="0" smtClean="0">
                <a:solidFill>
                  <a:schemeClr val="accent4">
                    <a:lumMod val="75000"/>
                  </a:schemeClr>
                </a:solidFill>
                <a:cs typeface="Times New Roman" pitchFamily="18" charset="0"/>
              </a:rPr>
              <a:t>détourner à son profit </a:t>
            </a:r>
            <a:r>
              <a:rPr lang="fr-FR" dirty="0" smtClean="0">
                <a:solidFill>
                  <a:schemeClr val="accent4">
                    <a:lumMod val="75000"/>
                  </a:schemeClr>
                </a:solidFill>
                <a:cs typeface="Times New Roman" pitchFamily="18" charset="0"/>
              </a:rPr>
              <a:t>les ingénieurs susceptibles de s’intéresser à la production industrielle du secteur privé.</a:t>
            </a:r>
          </a:p>
          <a:p>
            <a:pPr>
              <a:lnSpc>
                <a:spcPct val="90000"/>
              </a:lnSpc>
            </a:pPr>
            <a:endParaRPr lang="fr-FR" dirty="0" smtClean="0">
              <a:solidFill>
                <a:schemeClr val="accent4">
                  <a:lumMod val="75000"/>
                </a:schemeClr>
              </a:solidFill>
              <a:cs typeface="Times New Roman" pitchFamily="18" charset="0"/>
            </a:endParaRPr>
          </a:p>
          <a:p>
            <a:pPr marL="0" indent="0">
              <a:lnSpc>
                <a:spcPct val="90000"/>
              </a:lnSpc>
              <a:buNone/>
            </a:pPr>
            <a:r>
              <a:rPr lang="fr-FR" dirty="0" smtClean="0">
                <a:solidFill>
                  <a:schemeClr val="accent4">
                    <a:lumMod val="75000"/>
                  </a:schemeClr>
                </a:solidFill>
                <a:cs typeface="Times New Roman" pitchFamily="18" charset="0"/>
              </a:rPr>
              <a:t>Face à ce phénomène et pour satisfaire les besoins de l’industrie, </a:t>
            </a:r>
            <a:r>
              <a:rPr lang="fr-FR" b="1" dirty="0" smtClean="0">
                <a:solidFill>
                  <a:schemeClr val="accent4">
                    <a:lumMod val="75000"/>
                  </a:schemeClr>
                </a:solidFill>
                <a:cs typeface="Times New Roman" pitchFamily="18" charset="0"/>
              </a:rPr>
              <a:t>un groupe professionnel non-fonctionnaire </a:t>
            </a:r>
            <a:r>
              <a:rPr lang="fr-FR" dirty="0" smtClean="0">
                <a:solidFill>
                  <a:schemeClr val="accent4">
                    <a:lumMod val="75000"/>
                  </a:schemeClr>
                </a:solidFill>
                <a:cs typeface="Times New Roman" pitchFamily="18" charset="0"/>
              </a:rPr>
              <a:t>se formera peu à peu (les centraliens, représentés par la Société des Ingénieurs Civils de France).</a:t>
            </a:r>
          </a:p>
          <a:p>
            <a:pPr>
              <a:lnSpc>
                <a:spcPct val="90000"/>
              </a:lnSpc>
            </a:pPr>
            <a:endParaRPr lang="fr-FR" dirty="0" smtClean="0">
              <a:solidFill>
                <a:schemeClr val="accent4">
                  <a:lumMod val="75000"/>
                </a:schemeClr>
              </a:solidFill>
              <a:cs typeface="Times New Roman" pitchFamily="18" charset="0"/>
              <a:sym typeface="Symbol" pitchFamily="18" charset="2"/>
            </a:endParaRPr>
          </a:p>
          <a:p>
            <a:pPr marL="0" indent="0" algn="ctr">
              <a:lnSpc>
                <a:spcPct val="90000"/>
              </a:lnSpc>
              <a:buNone/>
            </a:pPr>
            <a:r>
              <a:rPr lang="fr-FR" dirty="0" smtClean="0">
                <a:solidFill>
                  <a:schemeClr val="accent4">
                    <a:lumMod val="75000"/>
                  </a:schemeClr>
                </a:solidFill>
                <a:cs typeface="Times New Roman" pitchFamily="18" charset="0"/>
              </a:rPr>
              <a:t>1850-1914 : Le développement des techniques industrielles en France pendant cette période se caractérise par l’évolution parallèle, mais distincte, de ces deux groupes professionnels et par le clivage qui va s’opérer entre eux.</a:t>
            </a:r>
            <a:r>
              <a:rPr lang="fr-FR" dirty="0" smtClean="0">
                <a:solidFill>
                  <a:schemeClr val="accent4">
                    <a:lumMod val="75000"/>
                  </a:schemeClr>
                </a:solidFill>
              </a:rPr>
              <a:t> </a:t>
            </a:r>
          </a:p>
          <a:p>
            <a:pPr marL="0" indent="0">
              <a:buNone/>
            </a:pPr>
            <a:endParaRPr lang="fr-FR" dirty="0"/>
          </a:p>
        </p:txBody>
      </p:sp>
    </p:spTree>
    <p:extLst>
      <p:ext uri="{BB962C8B-B14F-4D97-AF65-F5344CB8AC3E}">
        <p14:creationId xmlns:p14="http://schemas.microsoft.com/office/powerpoint/2010/main" val="420086089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925811"/>
          </a:xfrm>
        </p:spPr>
        <p:txBody>
          <a:bodyPr>
            <a:normAutofit fontScale="90000"/>
          </a:bodyPr>
          <a:lstStyle/>
          <a:p>
            <a:r>
              <a:rPr lang="fr-FR" sz="3200" dirty="0" smtClean="0">
                <a:solidFill>
                  <a:srgbClr val="660066"/>
                </a:solidFill>
              </a:rPr>
              <a:t>Répartition des ingénieurs dans les Corps de l’État (polytechniciens)</a:t>
            </a:r>
            <a:endParaRPr lang="fr-FR" sz="3200" dirty="0">
              <a:solidFill>
                <a:srgbClr val="660066"/>
              </a:solidFill>
            </a:endParaRPr>
          </a:p>
        </p:txBody>
      </p:sp>
      <p:sp>
        <p:nvSpPr>
          <p:cNvPr id="3" name="Espace réservé du contenu 2"/>
          <p:cNvSpPr>
            <a:spLocks noGrp="1"/>
          </p:cNvSpPr>
          <p:nvPr>
            <p:ph idx="1"/>
          </p:nvPr>
        </p:nvSpPr>
        <p:spPr/>
        <p:txBody>
          <a:bodyPr/>
          <a:lstStyle/>
          <a:p>
            <a:pPr marL="0" indent="0">
              <a:buNone/>
            </a:pPr>
            <a:r>
              <a:rPr lang="fr-FR" dirty="0" smtClean="0"/>
              <a:t> </a:t>
            </a:r>
            <a:endParaRPr lang="fr-FR" dirty="0"/>
          </a:p>
        </p:txBody>
      </p:sp>
      <p:pic>
        <p:nvPicPr>
          <p:cNvPr id="4" name="Picture 3"/>
          <p:cNvPicPr>
            <a:picLocks noChangeAspect="1" noChangeArrowheads="1"/>
          </p:cNvPicPr>
          <p:nvPr/>
        </p:nvPicPr>
        <p:blipFill>
          <a:blip r:embed="rId2" cstate="print"/>
          <a:srcRect/>
          <a:stretch>
            <a:fillRect/>
          </a:stretch>
        </p:blipFill>
        <p:spPr bwMode="auto">
          <a:xfrm>
            <a:off x="457200" y="1520276"/>
            <a:ext cx="7888450" cy="2650026"/>
          </a:xfrm>
          <a:prstGeom prst="rect">
            <a:avLst/>
          </a:prstGeom>
          <a:noFill/>
          <a:ln w="9525">
            <a:noFill/>
            <a:miter lim="800000"/>
            <a:headEnd/>
            <a:tailEnd/>
          </a:ln>
          <a:effectLst>
            <a:outerShdw blurRad="44450" dist="27940" dir="5400000" algn="ctr">
              <a:srgbClr val="000000">
                <a:alpha val="32000"/>
              </a:srgbClr>
            </a:outerShdw>
          </a:effectLst>
        </p:spPr>
      </p:pic>
      <p:sp>
        <p:nvSpPr>
          <p:cNvPr id="5" name="Rectangle 4"/>
          <p:cNvSpPr/>
          <p:nvPr/>
        </p:nvSpPr>
        <p:spPr>
          <a:xfrm>
            <a:off x="0" y="4353070"/>
            <a:ext cx="9080937" cy="1754327"/>
          </a:xfrm>
          <a:prstGeom prst="rect">
            <a:avLst/>
          </a:prstGeom>
        </p:spPr>
        <p:txBody>
          <a:bodyPr wrap="square">
            <a:spAutoFit/>
          </a:bodyPr>
          <a:lstStyle/>
          <a:p>
            <a:pPr algn="just"/>
            <a:r>
              <a:rPr lang="fr-FR" dirty="0" smtClean="0">
                <a:solidFill>
                  <a:schemeClr val="accent4">
                    <a:lumMod val="75000"/>
                  </a:schemeClr>
                </a:solidFill>
                <a:latin typeface="Calibri" pitchFamily="34" charset="0"/>
                <a:cs typeface="Times New Roman" pitchFamily="18" charset="0"/>
              </a:rPr>
              <a:t>L’État ne monopolisera pas que les compétences civiles. Le souci d’assurer sa sécurité face à de puissants adversaires le conduira à développer sa puissance militaire :</a:t>
            </a:r>
          </a:p>
          <a:p>
            <a:pPr marL="812800" lvl="1" indent="-355600" algn="just">
              <a:buFont typeface="Wingdings" pitchFamily="2" charset="2"/>
              <a:buChar char="§"/>
            </a:pPr>
            <a:r>
              <a:rPr lang="fr-FR" dirty="0" smtClean="0">
                <a:solidFill>
                  <a:schemeClr val="accent4">
                    <a:lumMod val="75000"/>
                  </a:schemeClr>
                </a:solidFill>
                <a:latin typeface="Calibri" pitchFamily="34" charset="0"/>
                <a:cs typeface="Times New Roman" pitchFamily="18" charset="0"/>
              </a:rPr>
              <a:t>Travail de développement et d’organisation du savoir scientifique et de ses applications au domaine militaire ;</a:t>
            </a:r>
          </a:p>
          <a:p>
            <a:pPr marL="812800" lvl="1" indent="-355600" algn="just">
              <a:buFont typeface="Wingdings" pitchFamily="2" charset="2"/>
              <a:buChar char="§"/>
            </a:pPr>
            <a:r>
              <a:rPr lang="fr-FR" dirty="0" smtClean="0">
                <a:solidFill>
                  <a:schemeClr val="accent4">
                    <a:lumMod val="75000"/>
                  </a:schemeClr>
                </a:solidFill>
                <a:latin typeface="Calibri" pitchFamily="34" charset="0"/>
                <a:cs typeface="Times New Roman" pitchFamily="18" charset="0"/>
              </a:rPr>
              <a:t>Création d’un Corps d’officiers dont les nouveaux types de compétences pourront accroître l’efficacité de l’armée : développement de l’artillerie et de la cartographie.</a:t>
            </a:r>
            <a:endParaRPr lang="fr-FR" dirty="0">
              <a:solidFill>
                <a:schemeClr val="accent4">
                  <a:lumMod val="75000"/>
                </a:schemeClr>
              </a:solidFill>
              <a:latin typeface="Calibri" pitchFamily="34" charset="0"/>
              <a:cs typeface="Times New Roman" pitchFamily="18" charset="0"/>
            </a:endParaRPr>
          </a:p>
        </p:txBody>
      </p:sp>
    </p:spTree>
    <p:extLst>
      <p:ext uri="{BB962C8B-B14F-4D97-AF65-F5344CB8AC3E}">
        <p14:creationId xmlns:p14="http://schemas.microsoft.com/office/powerpoint/2010/main" val="309805840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solidFill>
                  <a:srgbClr val="660066"/>
                </a:solidFill>
              </a:rPr>
              <a:t>Origines sociales des ingénieurs</a:t>
            </a:r>
            <a:endParaRPr lang="fr-FR" sz="2800" dirty="0">
              <a:solidFill>
                <a:srgbClr val="660066"/>
              </a:solidFill>
            </a:endParaRPr>
          </a:p>
        </p:txBody>
      </p:sp>
      <p:sp>
        <p:nvSpPr>
          <p:cNvPr id="3" name="Espace réservé du contenu 2"/>
          <p:cNvSpPr>
            <a:spLocks noGrp="1"/>
          </p:cNvSpPr>
          <p:nvPr>
            <p:ph idx="1"/>
          </p:nvPr>
        </p:nvSpPr>
        <p:spPr>
          <a:xfrm>
            <a:off x="457200" y="1600200"/>
            <a:ext cx="8229600" cy="5257800"/>
          </a:xfrm>
        </p:spPr>
        <p:txBody>
          <a:bodyPr>
            <a:normAutofit fontScale="62500" lnSpcReduction="20000"/>
          </a:bodyPr>
          <a:lstStyle/>
          <a:p>
            <a:pPr marL="0" indent="0">
              <a:buNone/>
            </a:pPr>
            <a:r>
              <a:rPr lang="fr-FR" b="1" dirty="0" smtClean="0">
                <a:solidFill>
                  <a:schemeClr val="accent4">
                    <a:lumMod val="75000"/>
                  </a:schemeClr>
                </a:solidFill>
                <a:cs typeface="Times New Roman" pitchFamily="18" charset="0"/>
              </a:rPr>
              <a:t>Ancien Régime( renaissance- révolution française)</a:t>
            </a:r>
            <a:r>
              <a:rPr lang="fr-FR" dirty="0" smtClean="0">
                <a:solidFill>
                  <a:schemeClr val="accent4">
                    <a:lumMod val="75000"/>
                  </a:schemeClr>
                </a:solidFill>
                <a:cs typeface="Times New Roman" pitchFamily="18" charset="0"/>
              </a:rPr>
              <a:t> : les ingénieurs sont probablement issus des </a:t>
            </a:r>
            <a:r>
              <a:rPr lang="fr-FR" b="1" dirty="0" smtClean="0">
                <a:solidFill>
                  <a:schemeClr val="accent4">
                    <a:lumMod val="75000"/>
                  </a:schemeClr>
                </a:solidFill>
                <a:cs typeface="Times New Roman" pitchFamily="18" charset="0"/>
              </a:rPr>
              <a:t>couches prospères de l’aristocratie</a:t>
            </a:r>
            <a:r>
              <a:rPr lang="fr-FR" dirty="0" smtClean="0">
                <a:solidFill>
                  <a:schemeClr val="accent4">
                    <a:lumMod val="75000"/>
                  </a:schemeClr>
                </a:solidFill>
                <a:cs typeface="Times New Roman" pitchFamily="18" charset="0"/>
              </a:rPr>
              <a:t> et dans une moindre mesure de la </a:t>
            </a:r>
            <a:r>
              <a:rPr lang="fr-FR" b="1" dirty="0" smtClean="0">
                <a:solidFill>
                  <a:schemeClr val="accent4">
                    <a:lumMod val="75000"/>
                  </a:schemeClr>
                </a:solidFill>
                <a:cs typeface="Times New Roman" pitchFamily="18" charset="0"/>
              </a:rPr>
              <a:t>bourgeoisie aisée </a:t>
            </a:r>
            <a:r>
              <a:rPr lang="fr-FR" dirty="0" smtClean="0">
                <a:solidFill>
                  <a:schemeClr val="accent4">
                    <a:lumMod val="75000"/>
                  </a:schemeClr>
                </a:solidFill>
                <a:cs typeface="Times New Roman" pitchFamily="18" charset="0"/>
              </a:rPr>
              <a:t>(peu de sources à ce sujet) ;</a:t>
            </a:r>
          </a:p>
          <a:p>
            <a:endParaRPr lang="fr-FR" dirty="0" smtClean="0">
              <a:solidFill>
                <a:schemeClr val="accent4">
                  <a:lumMod val="75000"/>
                </a:schemeClr>
              </a:solidFill>
              <a:cs typeface="Times New Roman" pitchFamily="18" charset="0"/>
            </a:endParaRPr>
          </a:p>
          <a:p>
            <a:pPr marL="0" indent="0">
              <a:buNone/>
            </a:pPr>
            <a:r>
              <a:rPr lang="fr-FR" dirty="0" smtClean="0">
                <a:solidFill>
                  <a:schemeClr val="accent4">
                    <a:lumMod val="75000"/>
                  </a:schemeClr>
                </a:solidFill>
                <a:cs typeface="Times New Roman" pitchFamily="18" charset="0"/>
              </a:rPr>
              <a:t>1750-1850 : les ingénieurs sont issus de familles aisées ;</a:t>
            </a:r>
          </a:p>
          <a:p>
            <a:endParaRPr lang="fr-FR" dirty="0" smtClean="0">
              <a:solidFill>
                <a:schemeClr val="accent4">
                  <a:lumMod val="75000"/>
                </a:schemeClr>
              </a:solidFill>
              <a:cs typeface="Times New Roman" pitchFamily="18" charset="0"/>
            </a:endParaRPr>
          </a:p>
          <a:p>
            <a:pPr marL="0" indent="0">
              <a:buNone/>
            </a:pPr>
            <a:r>
              <a:rPr lang="fr-FR" dirty="0" smtClean="0">
                <a:solidFill>
                  <a:schemeClr val="accent4">
                    <a:lumMod val="75000"/>
                  </a:schemeClr>
                </a:solidFill>
                <a:cs typeface="Times New Roman" pitchFamily="18" charset="0"/>
              </a:rPr>
              <a:t>Après 1804 : la plupart des ingénieurs sont issus de la </a:t>
            </a:r>
            <a:r>
              <a:rPr lang="fr-FR" b="1" dirty="0" smtClean="0">
                <a:solidFill>
                  <a:schemeClr val="accent4">
                    <a:lumMod val="75000"/>
                  </a:schemeClr>
                </a:solidFill>
                <a:cs typeface="Times New Roman" pitchFamily="18" charset="0"/>
              </a:rPr>
              <a:t>haute bourgeoisie</a:t>
            </a:r>
            <a:r>
              <a:rPr lang="fr-FR" dirty="0" smtClean="0">
                <a:solidFill>
                  <a:schemeClr val="accent4">
                    <a:lumMod val="75000"/>
                  </a:schemeClr>
                </a:solidFill>
                <a:cs typeface="Times New Roman" pitchFamily="18" charset="0"/>
              </a:rPr>
              <a:t>. Les familles bourgeoises tentent de pérenniser leur statut social en plaçant leurs enfants dans des écoles préparant à l’entrée dans les Corps de l’État.</a:t>
            </a:r>
          </a:p>
          <a:p>
            <a:pPr marL="0" indent="0">
              <a:buNone/>
            </a:pPr>
            <a:endParaRPr lang="fr-FR" dirty="0" smtClean="0">
              <a:solidFill>
                <a:schemeClr val="accent4">
                  <a:lumMod val="75000"/>
                </a:schemeClr>
              </a:solidFill>
              <a:cs typeface="Times New Roman" pitchFamily="18" charset="0"/>
            </a:endParaRPr>
          </a:p>
          <a:p>
            <a:pPr marL="0" indent="0">
              <a:buNone/>
            </a:pPr>
            <a:r>
              <a:rPr lang="fr-FR" dirty="0" smtClean="0">
                <a:solidFill>
                  <a:schemeClr val="accent4">
                    <a:lumMod val="75000"/>
                  </a:schemeClr>
                </a:solidFill>
                <a:cs typeface="Times New Roman" pitchFamily="18" charset="0"/>
              </a:rPr>
              <a:t>Groupes sous représentés dans les professions d’ingénieurs au 19° siècle :</a:t>
            </a:r>
          </a:p>
          <a:p>
            <a:endParaRPr lang="fr-FR" dirty="0" smtClean="0">
              <a:solidFill>
                <a:schemeClr val="accent4">
                  <a:lumMod val="75000"/>
                </a:schemeClr>
              </a:solidFill>
              <a:cs typeface="Times New Roman" pitchFamily="18" charset="0"/>
            </a:endParaRPr>
          </a:p>
          <a:p>
            <a:pPr lvl="1"/>
            <a:r>
              <a:rPr lang="fr-FR" dirty="0" smtClean="0">
                <a:solidFill>
                  <a:schemeClr val="accent4">
                    <a:lumMod val="75000"/>
                  </a:schemeClr>
                </a:solidFill>
                <a:latin typeface="Calibri" pitchFamily="34" charset="0"/>
                <a:cs typeface="Times New Roman" pitchFamily="18" charset="0"/>
              </a:rPr>
              <a:t> La moyenne bourgeoisie (1/5 des ingénieurs) ;</a:t>
            </a:r>
          </a:p>
          <a:p>
            <a:pPr lvl="1">
              <a:buFont typeface="Wingdings" pitchFamily="2" charset="2"/>
              <a:buNone/>
            </a:pPr>
            <a:endParaRPr lang="fr-FR" dirty="0" smtClean="0">
              <a:solidFill>
                <a:schemeClr val="accent4">
                  <a:lumMod val="75000"/>
                </a:schemeClr>
              </a:solidFill>
              <a:latin typeface="Calibri" pitchFamily="34" charset="0"/>
              <a:cs typeface="Times New Roman" pitchFamily="18" charset="0"/>
            </a:endParaRPr>
          </a:p>
          <a:p>
            <a:pPr lvl="1"/>
            <a:r>
              <a:rPr lang="fr-FR" dirty="0" smtClean="0">
                <a:solidFill>
                  <a:schemeClr val="accent4">
                    <a:lumMod val="75000"/>
                  </a:schemeClr>
                </a:solidFill>
                <a:latin typeface="Calibri" pitchFamily="34" charset="0"/>
                <a:cs typeface="Times New Roman" pitchFamily="18" charset="0"/>
              </a:rPr>
              <a:t> Petite bourgeoisie (1/10 des ingénieurs) ;</a:t>
            </a:r>
          </a:p>
          <a:p>
            <a:pPr lvl="1"/>
            <a:endParaRPr lang="fr-FR" dirty="0" smtClean="0">
              <a:solidFill>
                <a:schemeClr val="accent4">
                  <a:lumMod val="75000"/>
                </a:schemeClr>
              </a:solidFill>
              <a:latin typeface="Calibri" pitchFamily="34" charset="0"/>
              <a:cs typeface="Times New Roman" pitchFamily="18" charset="0"/>
            </a:endParaRPr>
          </a:p>
          <a:p>
            <a:pPr lvl="1"/>
            <a:r>
              <a:rPr lang="fr-FR" dirty="0" smtClean="0">
                <a:solidFill>
                  <a:schemeClr val="accent4">
                    <a:lumMod val="75000"/>
                  </a:schemeClr>
                </a:solidFill>
                <a:latin typeface="Calibri" pitchFamily="34" charset="0"/>
                <a:cs typeface="Times New Roman" pitchFamily="18" charset="0"/>
              </a:rPr>
              <a:t> Couches populaires : 1% au maximum.</a:t>
            </a:r>
          </a:p>
          <a:p>
            <a:pPr marL="0" indent="0">
              <a:buNone/>
            </a:pPr>
            <a:endParaRPr lang="fr-FR" dirty="0"/>
          </a:p>
        </p:txBody>
      </p:sp>
    </p:spTree>
    <p:extLst>
      <p:ext uri="{BB962C8B-B14F-4D97-AF65-F5344CB8AC3E}">
        <p14:creationId xmlns:p14="http://schemas.microsoft.com/office/powerpoint/2010/main" val="180205289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solidFill>
                  <a:srgbClr val="660066"/>
                </a:solidFill>
                <a:cs typeface="Times New Roman" pitchFamily="18" charset="0"/>
              </a:rPr>
              <a:t>Obstacles socioculturels à l’accès à l’École Polytechnique</a:t>
            </a:r>
            <a:endParaRPr lang="fr-FR" sz="2800" dirty="0">
              <a:solidFill>
                <a:srgbClr val="660066"/>
              </a:solidFill>
            </a:endParaRPr>
          </a:p>
        </p:txBody>
      </p:sp>
      <p:sp>
        <p:nvSpPr>
          <p:cNvPr id="3" name="Espace réservé du contenu 2"/>
          <p:cNvSpPr>
            <a:spLocks noGrp="1"/>
          </p:cNvSpPr>
          <p:nvPr>
            <p:ph idx="1"/>
          </p:nvPr>
        </p:nvSpPr>
        <p:spPr/>
        <p:txBody>
          <a:bodyPr/>
          <a:lstStyle/>
          <a:p>
            <a:pPr marL="0" indent="0">
              <a:buNone/>
            </a:pPr>
            <a:r>
              <a:rPr lang="fr-FR" sz="2000" dirty="0" smtClean="0">
                <a:solidFill>
                  <a:schemeClr val="accent4">
                    <a:lumMod val="75000"/>
                  </a:schemeClr>
                </a:solidFill>
                <a:cs typeface="Times New Roman" pitchFamily="18" charset="0"/>
              </a:rPr>
              <a:t>Orientation élitiste du concours :</a:t>
            </a:r>
          </a:p>
          <a:p>
            <a:endParaRPr lang="fr-FR" sz="2000" dirty="0" smtClean="0">
              <a:solidFill>
                <a:schemeClr val="accent4">
                  <a:lumMod val="75000"/>
                </a:schemeClr>
              </a:solidFill>
              <a:cs typeface="Times New Roman" pitchFamily="18" charset="0"/>
            </a:endParaRPr>
          </a:p>
          <a:p>
            <a:pPr lvl="1"/>
            <a:r>
              <a:rPr lang="fr-FR" sz="2000" dirty="0" smtClean="0">
                <a:solidFill>
                  <a:schemeClr val="accent4">
                    <a:lumMod val="75000"/>
                  </a:schemeClr>
                </a:solidFill>
                <a:latin typeface="Calibri" pitchFamily="34" charset="0"/>
                <a:cs typeface="Times New Roman" pitchFamily="18" charset="0"/>
              </a:rPr>
              <a:t> Il faut pratiquer l’escrime et l’équitation</a:t>
            </a:r>
          </a:p>
          <a:p>
            <a:pPr lvl="1"/>
            <a:endParaRPr lang="fr-FR" sz="2000" dirty="0" smtClean="0">
              <a:solidFill>
                <a:schemeClr val="accent4">
                  <a:lumMod val="75000"/>
                </a:schemeClr>
              </a:solidFill>
              <a:latin typeface="Calibri" pitchFamily="34" charset="0"/>
              <a:cs typeface="Times New Roman" pitchFamily="18" charset="0"/>
            </a:endParaRPr>
          </a:p>
          <a:p>
            <a:pPr lvl="1"/>
            <a:r>
              <a:rPr lang="fr-FR" sz="2000" dirty="0" smtClean="0">
                <a:solidFill>
                  <a:schemeClr val="accent4">
                    <a:lumMod val="75000"/>
                  </a:schemeClr>
                </a:solidFill>
                <a:latin typeface="Calibri" pitchFamily="34" charset="0"/>
                <a:cs typeface="Times New Roman" pitchFamily="18" charset="0"/>
              </a:rPr>
              <a:t> Il faut être entraîné en gymnastique</a:t>
            </a:r>
          </a:p>
          <a:p>
            <a:pPr lvl="1"/>
            <a:endParaRPr lang="fr-FR" sz="2000" dirty="0" smtClean="0">
              <a:solidFill>
                <a:schemeClr val="accent4">
                  <a:lumMod val="75000"/>
                </a:schemeClr>
              </a:solidFill>
              <a:latin typeface="Calibri" pitchFamily="34" charset="0"/>
              <a:cs typeface="Times New Roman" pitchFamily="18" charset="0"/>
            </a:endParaRPr>
          </a:p>
          <a:p>
            <a:pPr lvl="1"/>
            <a:r>
              <a:rPr lang="fr-FR" sz="2000" dirty="0" smtClean="0">
                <a:solidFill>
                  <a:schemeClr val="accent4">
                    <a:lumMod val="75000"/>
                  </a:schemeClr>
                </a:solidFill>
                <a:latin typeface="Calibri" pitchFamily="34" charset="0"/>
                <a:cs typeface="Times New Roman" pitchFamily="18" charset="0"/>
              </a:rPr>
              <a:t> Il faut connaître l’histoire de l’art et savoir dessiner</a:t>
            </a:r>
          </a:p>
          <a:p>
            <a:pPr lvl="1"/>
            <a:endParaRPr lang="fr-FR" sz="2000" dirty="0" smtClean="0">
              <a:solidFill>
                <a:schemeClr val="accent4">
                  <a:lumMod val="75000"/>
                </a:schemeClr>
              </a:solidFill>
              <a:latin typeface="Calibri" pitchFamily="34" charset="0"/>
              <a:cs typeface="Times New Roman" pitchFamily="18" charset="0"/>
            </a:endParaRPr>
          </a:p>
          <a:p>
            <a:pPr lvl="1"/>
            <a:r>
              <a:rPr lang="fr-FR" sz="2000" dirty="0" smtClean="0">
                <a:solidFill>
                  <a:schemeClr val="accent4">
                    <a:lumMod val="75000"/>
                  </a:schemeClr>
                </a:solidFill>
                <a:latin typeface="Calibri" pitchFamily="34" charset="0"/>
                <a:cs typeface="Times New Roman" pitchFamily="18" charset="0"/>
              </a:rPr>
              <a:t> Il faut avoir un bagage littéraire et classique (grec et latin)</a:t>
            </a:r>
          </a:p>
          <a:p>
            <a:endParaRPr lang="fr-FR" sz="2000" dirty="0" smtClean="0">
              <a:solidFill>
                <a:schemeClr val="accent4">
                  <a:lumMod val="75000"/>
                </a:schemeClr>
              </a:solidFill>
              <a:cs typeface="Times New Roman" pitchFamily="18" charset="0"/>
            </a:endParaRPr>
          </a:p>
          <a:p>
            <a:pPr marL="0" indent="0" algn="ctr">
              <a:buNone/>
            </a:pPr>
            <a:r>
              <a:rPr lang="fr-FR" sz="2000" dirty="0" smtClean="0">
                <a:solidFill>
                  <a:schemeClr val="accent4">
                    <a:lumMod val="75000"/>
                  </a:schemeClr>
                </a:solidFill>
                <a:cs typeface="Times New Roman" pitchFamily="18" charset="0"/>
              </a:rPr>
              <a:t>La formation polytechnicienne est sous-tendue par une culture élitiste et aristocratique (le coût des études est d’ailleurs très élevé).</a:t>
            </a:r>
          </a:p>
          <a:p>
            <a:pPr marL="0" indent="0">
              <a:buNone/>
            </a:pPr>
            <a:endParaRPr lang="fr-FR" dirty="0"/>
          </a:p>
        </p:txBody>
      </p:sp>
    </p:spTree>
    <p:extLst>
      <p:ext uri="{BB962C8B-B14F-4D97-AF65-F5344CB8AC3E}">
        <p14:creationId xmlns:p14="http://schemas.microsoft.com/office/powerpoint/2010/main" val="114412694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777930"/>
          </a:xfrm>
        </p:spPr>
        <p:txBody>
          <a:bodyPr>
            <a:normAutofit/>
          </a:bodyPr>
          <a:lstStyle/>
          <a:p>
            <a:r>
              <a:rPr lang="fr-FR" sz="2800" dirty="0" smtClean="0">
                <a:solidFill>
                  <a:srgbClr val="660066"/>
                </a:solidFill>
              </a:rPr>
              <a:t>De multiples obstacles pour les classes populaires</a:t>
            </a:r>
            <a:endParaRPr lang="fr-FR" sz="2800" dirty="0">
              <a:solidFill>
                <a:srgbClr val="660066"/>
              </a:solidFill>
            </a:endParaRPr>
          </a:p>
        </p:txBody>
      </p:sp>
      <p:sp>
        <p:nvSpPr>
          <p:cNvPr id="3" name="Espace réservé du contenu 2"/>
          <p:cNvSpPr>
            <a:spLocks noGrp="1"/>
          </p:cNvSpPr>
          <p:nvPr>
            <p:ph idx="1"/>
          </p:nvPr>
        </p:nvSpPr>
        <p:spPr>
          <a:xfrm>
            <a:off x="69586" y="1600200"/>
            <a:ext cx="9074414" cy="5257800"/>
          </a:xfrm>
        </p:spPr>
        <p:txBody>
          <a:bodyPr>
            <a:normAutofit fontScale="85000" lnSpcReduction="20000"/>
          </a:bodyPr>
          <a:lstStyle/>
          <a:p>
            <a:pPr marL="0" indent="0">
              <a:buClr>
                <a:schemeClr val="tx1"/>
              </a:buClr>
              <a:buNone/>
            </a:pPr>
            <a:r>
              <a:rPr lang="fr-FR" dirty="0" smtClean="0">
                <a:solidFill>
                  <a:srgbClr val="604A7B"/>
                </a:solidFill>
                <a:cs typeface="Times New Roman" pitchFamily="18" charset="0"/>
              </a:rPr>
              <a:t>À partir de 1794, le recrutement dans les Corps de l’État se fera exclusivement à travers l’École Polytechnique et ses écoles d’application ;</a:t>
            </a:r>
          </a:p>
          <a:p>
            <a:pPr marL="304800" indent="-304800">
              <a:buClr>
                <a:schemeClr val="tx1"/>
              </a:buClr>
              <a:buFont typeface="Wingdings" pitchFamily="2" charset="2"/>
              <a:buAutoNum type="arabicPeriod"/>
            </a:pPr>
            <a:endParaRPr lang="fr-FR" dirty="0" smtClean="0">
              <a:solidFill>
                <a:srgbClr val="604A7B"/>
              </a:solidFill>
              <a:cs typeface="Times New Roman" pitchFamily="18" charset="0"/>
            </a:endParaRPr>
          </a:p>
          <a:p>
            <a:pPr marL="0" indent="0">
              <a:buClr>
                <a:schemeClr val="tx1"/>
              </a:buClr>
              <a:buNone/>
            </a:pPr>
            <a:r>
              <a:rPr lang="fr-FR" dirty="0" smtClean="0">
                <a:solidFill>
                  <a:srgbClr val="604A7B"/>
                </a:solidFill>
                <a:cs typeface="Times New Roman" pitchFamily="18" charset="0"/>
              </a:rPr>
              <a:t>Les conditions d’admission à l’École Polytechnique sont codifiées dès 1804 et elles sont faites de telle sorte qu’il est quasiment impossible à quelqu’un issu des couches sociales inférieures de bénéficier de cette formation. Les connaissances requises ou l’orientation socioculturelle favorisent la classe au pouvoir au détriment des autres groupes sociaux.</a:t>
            </a:r>
          </a:p>
          <a:p>
            <a:pPr marL="304800" indent="-304800">
              <a:buClr>
                <a:schemeClr val="tx1"/>
              </a:buClr>
              <a:buFont typeface="Wingdings" pitchFamily="2" charset="2"/>
              <a:buAutoNum type="arabicPeriod"/>
            </a:pPr>
            <a:endParaRPr lang="fr-FR" dirty="0" smtClean="0">
              <a:solidFill>
                <a:srgbClr val="604A7B"/>
              </a:solidFill>
              <a:cs typeface="Times New Roman" pitchFamily="18" charset="0"/>
            </a:endParaRPr>
          </a:p>
          <a:p>
            <a:pPr marL="0" indent="0">
              <a:buClr>
                <a:schemeClr val="tx1"/>
              </a:buClr>
              <a:buNone/>
            </a:pPr>
            <a:r>
              <a:rPr lang="fr-FR" dirty="0" smtClean="0">
                <a:solidFill>
                  <a:srgbClr val="604A7B"/>
                </a:solidFill>
                <a:cs typeface="Times New Roman" pitchFamily="18" charset="0"/>
              </a:rPr>
              <a:t>Le concours d’entrée est très difficile et d’un niveau de connaissance élevé : il repose essentiellement sur des connaissances mathématiques supérieures. </a:t>
            </a:r>
          </a:p>
          <a:p>
            <a:pPr marL="0" indent="0">
              <a:buClr>
                <a:schemeClr val="tx1"/>
              </a:buClr>
              <a:buNone/>
            </a:pPr>
            <a:endParaRPr lang="fr-FR" dirty="0" smtClean="0">
              <a:solidFill>
                <a:srgbClr val="604A7B"/>
              </a:solidFill>
              <a:cs typeface="Times New Roman" pitchFamily="18" charset="0"/>
            </a:endParaRPr>
          </a:p>
        </p:txBody>
      </p:sp>
    </p:spTree>
    <p:extLst>
      <p:ext uri="{BB962C8B-B14F-4D97-AF65-F5344CB8AC3E}">
        <p14:creationId xmlns:p14="http://schemas.microsoft.com/office/powerpoint/2010/main" val="220869824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dirty="0" smtClean="0">
                <a:solidFill>
                  <a:srgbClr val="660066"/>
                </a:solidFill>
              </a:rPr>
              <a:t>Une faible participation à l’industrie privée</a:t>
            </a:r>
            <a:endParaRPr lang="fr-FR" sz="3200" dirty="0">
              <a:solidFill>
                <a:srgbClr val="660066"/>
              </a:solidFill>
            </a:endParaRPr>
          </a:p>
        </p:txBody>
      </p:sp>
      <p:sp>
        <p:nvSpPr>
          <p:cNvPr id="3" name="Espace réservé du contenu 2"/>
          <p:cNvSpPr>
            <a:spLocks noGrp="1"/>
          </p:cNvSpPr>
          <p:nvPr>
            <p:ph idx="1"/>
          </p:nvPr>
        </p:nvSpPr>
        <p:spPr>
          <a:xfrm>
            <a:off x="0" y="1600200"/>
            <a:ext cx="9144000" cy="5257800"/>
          </a:xfrm>
        </p:spPr>
        <p:txBody>
          <a:bodyPr>
            <a:normAutofit fontScale="70000" lnSpcReduction="20000"/>
          </a:bodyPr>
          <a:lstStyle/>
          <a:p>
            <a:pPr>
              <a:buFont typeface="Wingdings" pitchFamily="2" charset="2"/>
              <a:buNone/>
            </a:pPr>
            <a:r>
              <a:rPr lang="fr-FR" dirty="0" smtClean="0">
                <a:solidFill>
                  <a:schemeClr val="accent4">
                    <a:lumMod val="75000"/>
                  </a:schemeClr>
                </a:solidFill>
                <a:cs typeface="Times New Roman" pitchFamily="18" charset="0"/>
              </a:rPr>
              <a:t>Un certain nombre de facteurs contribuent à isoler les ingénieurs d’État de certaines professions ou secteurs d’activité : l’un des tabous les plus remarquables concerne leur participation à l’industrie privée, </a:t>
            </a:r>
            <a:r>
              <a:rPr lang="fr-FR" b="1" dirty="0" smtClean="0">
                <a:solidFill>
                  <a:schemeClr val="accent4">
                    <a:lumMod val="75000"/>
                  </a:schemeClr>
                </a:solidFill>
                <a:cs typeface="Times New Roman" pitchFamily="18" charset="0"/>
              </a:rPr>
              <a:t>beaucoup trop liée à l’appât du gain considéré comme socialement dégradant dans la fonction publique</a:t>
            </a:r>
            <a:r>
              <a:rPr lang="fr-FR" dirty="0" smtClean="0">
                <a:solidFill>
                  <a:schemeClr val="accent4">
                    <a:lumMod val="75000"/>
                  </a:schemeClr>
                </a:solidFill>
                <a:cs typeface="Times New Roman" pitchFamily="18" charset="0"/>
              </a:rPr>
              <a:t>.</a:t>
            </a:r>
          </a:p>
          <a:p>
            <a:pPr marL="304800" indent="-304800">
              <a:buFont typeface="Wingdings" pitchFamily="2" charset="2"/>
              <a:buNone/>
            </a:pPr>
            <a:endParaRPr lang="fr-FR" dirty="0" smtClean="0">
              <a:solidFill>
                <a:schemeClr val="accent4">
                  <a:lumMod val="75000"/>
                </a:schemeClr>
              </a:solidFill>
              <a:cs typeface="Times New Roman" pitchFamily="18" charset="0"/>
            </a:endParaRPr>
          </a:p>
          <a:p>
            <a:pPr marL="304800" indent="-304800">
              <a:buClr>
                <a:schemeClr val="tx1"/>
              </a:buClr>
              <a:buFont typeface="Wingdings" pitchFamily="2" charset="2"/>
              <a:buAutoNum type="arabicPeriod"/>
            </a:pPr>
            <a:r>
              <a:rPr lang="fr-FR" dirty="0" smtClean="0">
                <a:solidFill>
                  <a:schemeClr val="accent4">
                    <a:lumMod val="75000"/>
                  </a:schemeClr>
                </a:solidFill>
                <a:cs typeface="Times New Roman" pitchFamily="18" charset="0"/>
              </a:rPr>
              <a:t>Avant 1789 : les ingénieurs sont particulièrement absents du secteur privé, même s’ils participent à la mise en place de l’infrastructure technique française. </a:t>
            </a:r>
          </a:p>
          <a:p>
            <a:pPr marL="304800" indent="-304800">
              <a:buClr>
                <a:schemeClr val="tx1"/>
              </a:buClr>
              <a:buFont typeface="Wingdings" pitchFamily="2" charset="2"/>
              <a:buAutoNum type="arabicPeriod"/>
            </a:pPr>
            <a:endParaRPr lang="fr-FR" dirty="0" smtClean="0">
              <a:solidFill>
                <a:schemeClr val="accent4">
                  <a:lumMod val="75000"/>
                </a:schemeClr>
              </a:solidFill>
              <a:cs typeface="Times New Roman" pitchFamily="18" charset="0"/>
            </a:endParaRPr>
          </a:p>
          <a:p>
            <a:pPr marL="304800" indent="-304800">
              <a:buClr>
                <a:schemeClr val="tx1"/>
              </a:buClr>
              <a:buFont typeface="Wingdings" pitchFamily="2" charset="2"/>
              <a:buAutoNum type="arabicPeriod"/>
            </a:pPr>
            <a:r>
              <a:rPr lang="fr-FR" dirty="0" smtClean="0">
                <a:solidFill>
                  <a:schemeClr val="accent4">
                    <a:lumMod val="75000"/>
                  </a:schemeClr>
                </a:solidFill>
                <a:cs typeface="Times New Roman" pitchFamily="18" charset="0"/>
              </a:rPr>
              <a:t>Après la Révolution française, certaines propositions de philosophes se concrétiseront pour des raisons économiques, militaires et sociales :</a:t>
            </a:r>
            <a:r>
              <a:rPr lang="fr-FR" b="1" dirty="0" smtClean="0">
                <a:solidFill>
                  <a:schemeClr val="accent4">
                    <a:lumMod val="75000"/>
                  </a:schemeClr>
                </a:solidFill>
                <a:cs typeface="Times New Roman" pitchFamily="18" charset="0"/>
              </a:rPr>
              <a:t> en 1794 sera ainsi créé le Conservatoire National des Arts et Métiers, chargé d’assurer une formation élémentaire en mathématiques et en dessin industriel aux artisans et à leurs enfants, afin qu’ils soient aptes à répondre aux besoins de l’industrie</a:t>
            </a:r>
            <a:r>
              <a:rPr lang="fr-FR" dirty="0" smtClean="0">
                <a:solidFill>
                  <a:schemeClr val="accent4">
                    <a:lumMod val="75000"/>
                  </a:schemeClr>
                </a:solidFill>
                <a:cs typeface="Times New Roman" pitchFamily="18" charset="0"/>
              </a:rPr>
              <a:t>. </a:t>
            </a:r>
          </a:p>
          <a:p>
            <a:pPr marL="0" indent="0">
              <a:buNone/>
            </a:pPr>
            <a:endParaRPr lang="fr-FR" dirty="0"/>
          </a:p>
        </p:txBody>
      </p:sp>
    </p:spTree>
    <p:extLst>
      <p:ext uri="{BB962C8B-B14F-4D97-AF65-F5344CB8AC3E}">
        <p14:creationId xmlns:p14="http://schemas.microsoft.com/office/powerpoint/2010/main" val="294849917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sz="3100" dirty="0" smtClean="0">
                <a:solidFill>
                  <a:srgbClr val="660066"/>
                </a:solidFill>
              </a:rPr>
              <a:t>Nombre annuel des diplômés de l’École Polytechnique, de l’École Centrale, de l’École des Mines et du génie maritime qui entrent dans l’industrie 1850-1929</a:t>
            </a:r>
            <a:endParaRPr lang="fr-FR" sz="3100" dirty="0">
              <a:solidFill>
                <a:srgbClr val="660066"/>
              </a:solidFill>
            </a:endParaRPr>
          </a:p>
        </p:txBody>
      </p:sp>
      <p:sp>
        <p:nvSpPr>
          <p:cNvPr id="3" name="Espace réservé du contenu 2"/>
          <p:cNvSpPr>
            <a:spLocks noGrp="1"/>
          </p:cNvSpPr>
          <p:nvPr>
            <p:ph idx="1"/>
          </p:nvPr>
        </p:nvSpPr>
        <p:spPr/>
        <p:txBody>
          <a:bodyPr/>
          <a:lstStyle/>
          <a:p>
            <a:pPr marL="0" indent="0">
              <a:buNone/>
            </a:pPr>
            <a:r>
              <a:rPr lang="fr-FR" dirty="0" smtClean="0"/>
              <a:t> </a:t>
            </a:r>
            <a:endParaRPr lang="fr-FR" dirty="0"/>
          </a:p>
        </p:txBody>
      </p:sp>
      <p:pic>
        <p:nvPicPr>
          <p:cNvPr id="4" name="Picture 4"/>
          <p:cNvPicPr>
            <a:picLocks noChangeAspect="1" noChangeArrowheads="1"/>
          </p:cNvPicPr>
          <p:nvPr/>
        </p:nvPicPr>
        <p:blipFill>
          <a:blip r:embed="rId2" cstate="email">
            <a:grayscl/>
            <a:lum bright="30000"/>
            <a:extLst>
              <a:ext uri="{28A0092B-C50C-407E-A947-70E740481C1C}">
                <a14:useLocalDpi xmlns:a14="http://schemas.microsoft.com/office/drawing/2010/main"/>
              </a:ext>
            </a:extLst>
          </a:blip>
          <a:srcRect/>
          <a:stretch>
            <a:fillRect/>
          </a:stretch>
        </p:blipFill>
        <p:spPr bwMode="auto">
          <a:xfrm>
            <a:off x="457200" y="2498933"/>
            <a:ext cx="8447088" cy="3851268"/>
          </a:xfrm>
          <a:prstGeom prst="rect">
            <a:avLst/>
          </a:prstGeom>
          <a:noFill/>
          <a:ln w="9525">
            <a:noFill/>
            <a:miter lim="800000"/>
            <a:headEnd/>
            <a:tailEnd/>
          </a:ln>
          <a:effectLst/>
        </p:spPr>
      </p:pic>
    </p:spTree>
    <p:extLst>
      <p:ext uri="{BB962C8B-B14F-4D97-AF65-F5344CB8AC3E}">
        <p14:creationId xmlns:p14="http://schemas.microsoft.com/office/powerpoint/2010/main" val="14353662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pPr algn="l"/>
            <a:r>
              <a:rPr lang="fr-FR" sz="3200" dirty="0" smtClean="0">
                <a:solidFill>
                  <a:srgbClr val="604A7B"/>
                </a:solidFill>
              </a:rPr>
              <a:t>3. Mixité dans les écoles d’ingénieurs</a:t>
            </a:r>
            <a:endParaRPr lang="fr-FR" sz="3200" dirty="0">
              <a:solidFill>
                <a:srgbClr val="604A7B"/>
              </a:solidFill>
            </a:endParaRPr>
          </a:p>
        </p:txBody>
      </p:sp>
      <p:sp>
        <p:nvSpPr>
          <p:cNvPr id="3" name="Espace réservé du contenu 2"/>
          <p:cNvSpPr>
            <a:spLocks noGrp="1"/>
          </p:cNvSpPr>
          <p:nvPr>
            <p:ph idx="1"/>
          </p:nvPr>
        </p:nvSpPr>
        <p:spPr/>
        <p:txBody>
          <a:bodyPr/>
          <a:lstStyle/>
          <a:p>
            <a:pPr marL="0" indent="0">
              <a:buNone/>
            </a:pPr>
            <a:r>
              <a:rPr lang="fr-FR" dirty="0" smtClean="0"/>
              <a:t> </a:t>
            </a:r>
            <a:endParaRPr lang="fr-FR" dirty="0"/>
          </a:p>
        </p:txBody>
      </p:sp>
      <p:pic>
        <p:nvPicPr>
          <p:cNvPr id="4" name="table"/>
          <p:cNvPicPr>
            <a:picLocks noChangeAspect="1"/>
          </p:cNvPicPr>
          <p:nvPr/>
        </p:nvPicPr>
        <p:blipFill>
          <a:blip r:embed="rId2"/>
          <a:stretch>
            <a:fillRect/>
          </a:stretch>
        </p:blipFill>
        <p:spPr>
          <a:xfrm>
            <a:off x="457200" y="1600200"/>
            <a:ext cx="8459787" cy="4871802"/>
          </a:xfrm>
          <a:prstGeom prst="rect">
            <a:avLst/>
          </a:prstGeom>
        </p:spPr>
      </p:pic>
    </p:spTree>
    <p:extLst>
      <p:ext uri="{BB962C8B-B14F-4D97-AF65-F5344CB8AC3E}">
        <p14:creationId xmlns:p14="http://schemas.microsoft.com/office/powerpoint/2010/main" val="351855560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i="1" dirty="0" smtClean="0">
                <a:solidFill>
                  <a:srgbClr val="660066"/>
                </a:solidFill>
              </a:rPr>
              <a:t>Les gadzarts </a:t>
            </a:r>
            <a:endParaRPr lang="fr-FR" i="1" dirty="0">
              <a:solidFill>
                <a:srgbClr val="660066"/>
              </a:solidFill>
            </a:endParaRPr>
          </a:p>
        </p:txBody>
      </p:sp>
      <p:sp>
        <p:nvSpPr>
          <p:cNvPr id="3" name="Espace réservé du contenu 2"/>
          <p:cNvSpPr>
            <a:spLocks noGrp="1"/>
          </p:cNvSpPr>
          <p:nvPr>
            <p:ph idx="1"/>
          </p:nvPr>
        </p:nvSpPr>
        <p:spPr/>
        <p:txBody>
          <a:bodyPr>
            <a:normAutofit fontScale="77500" lnSpcReduction="20000"/>
          </a:bodyPr>
          <a:lstStyle/>
          <a:p>
            <a:pPr>
              <a:buFont typeface="Wingdings" pitchFamily="2" charset="2"/>
              <a:buNone/>
            </a:pPr>
            <a:r>
              <a:rPr lang="fr-FR" dirty="0" smtClean="0">
                <a:solidFill>
                  <a:schemeClr val="accent4">
                    <a:lumMod val="75000"/>
                  </a:schemeClr>
                </a:solidFill>
                <a:cs typeface="Times New Roman" pitchFamily="18" charset="0"/>
              </a:rPr>
              <a:t>De 1820 au Second Empire (1852-1870), le taux annuel de la croissance industrielle est de 1,3 %.</a:t>
            </a:r>
          </a:p>
          <a:p>
            <a:pPr>
              <a:buFont typeface="Wingdings" pitchFamily="2" charset="2"/>
              <a:buNone/>
            </a:pPr>
            <a:endParaRPr lang="fr-FR" dirty="0" smtClean="0">
              <a:solidFill>
                <a:schemeClr val="accent4">
                  <a:lumMod val="75000"/>
                </a:schemeClr>
              </a:solidFill>
              <a:cs typeface="Times New Roman" pitchFamily="18" charset="0"/>
            </a:endParaRPr>
          </a:p>
          <a:p>
            <a:pPr>
              <a:buFont typeface="Wingdings" pitchFamily="2" charset="2"/>
              <a:buNone/>
            </a:pPr>
            <a:r>
              <a:rPr lang="fr-FR" dirty="0" smtClean="0">
                <a:solidFill>
                  <a:schemeClr val="accent4">
                    <a:lumMod val="75000"/>
                  </a:schemeClr>
                </a:solidFill>
                <a:cs typeface="Times New Roman" pitchFamily="18" charset="0"/>
              </a:rPr>
              <a:t>Cette croissance est liée à l’industrie et elle se traduit par la nécessité d’un apport massif d’ingénieurs et de techniciens.</a:t>
            </a:r>
          </a:p>
          <a:p>
            <a:pPr>
              <a:buFont typeface="Wingdings" pitchFamily="2" charset="2"/>
              <a:buNone/>
            </a:pPr>
            <a:endParaRPr lang="fr-FR" dirty="0" smtClean="0">
              <a:solidFill>
                <a:schemeClr val="accent4">
                  <a:lumMod val="75000"/>
                </a:schemeClr>
              </a:solidFill>
              <a:cs typeface="Times New Roman" pitchFamily="18" charset="0"/>
            </a:endParaRPr>
          </a:p>
          <a:p>
            <a:pPr>
              <a:buFont typeface="Wingdings" pitchFamily="2" charset="2"/>
              <a:buNone/>
            </a:pPr>
            <a:r>
              <a:rPr lang="fr-FR" dirty="0" smtClean="0">
                <a:solidFill>
                  <a:schemeClr val="accent4">
                    <a:lumMod val="75000"/>
                  </a:schemeClr>
                </a:solidFill>
                <a:cs typeface="Times New Roman" pitchFamily="18" charset="0"/>
              </a:rPr>
              <a:t>Pour pallier ce déficit, on crée progressivement les Ecoles des Arts et Métiers afin de satisfaire une partie des besoins industriels :</a:t>
            </a:r>
          </a:p>
          <a:p>
            <a:pPr lvl="1"/>
            <a:r>
              <a:rPr lang="fr-FR" dirty="0" smtClean="0">
                <a:solidFill>
                  <a:schemeClr val="accent4">
                    <a:lumMod val="75000"/>
                  </a:schemeClr>
                </a:solidFill>
                <a:cs typeface="Times New Roman" pitchFamily="18" charset="0"/>
              </a:rPr>
              <a:t> Liancourt, dans l’Oise  (1880) </a:t>
            </a:r>
          </a:p>
          <a:p>
            <a:pPr lvl="1"/>
            <a:r>
              <a:rPr lang="fr-FR" dirty="0" smtClean="0">
                <a:solidFill>
                  <a:schemeClr val="accent4">
                    <a:lumMod val="75000"/>
                  </a:schemeClr>
                </a:solidFill>
                <a:cs typeface="Times New Roman" pitchFamily="18" charset="0"/>
              </a:rPr>
              <a:t>Châlons-sur-Marne (1803)</a:t>
            </a:r>
          </a:p>
          <a:p>
            <a:pPr lvl="1"/>
            <a:r>
              <a:rPr lang="fr-FR" dirty="0" smtClean="0">
                <a:solidFill>
                  <a:schemeClr val="accent4">
                    <a:lumMod val="75000"/>
                  </a:schemeClr>
                </a:solidFill>
                <a:cs typeface="Times New Roman" pitchFamily="18" charset="0"/>
              </a:rPr>
              <a:t> Angers (1811)</a:t>
            </a:r>
          </a:p>
          <a:p>
            <a:pPr lvl="1"/>
            <a:r>
              <a:rPr lang="fr-FR" dirty="0" smtClean="0">
                <a:solidFill>
                  <a:schemeClr val="accent4">
                    <a:lumMod val="75000"/>
                  </a:schemeClr>
                </a:solidFill>
                <a:cs typeface="Times New Roman" pitchFamily="18" charset="0"/>
              </a:rPr>
              <a:t> …</a:t>
            </a:r>
          </a:p>
          <a:p>
            <a:pPr marL="0" indent="0">
              <a:buNone/>
            </a:pPr>
            <a:endParaRPr lang="fr-FR" dirty="0"/>
          </a:p>
        </p:txBody>
      </p:sp>
    </p:spTree>
    <p:extLst>
      <p:ext uri="{BB962C8B-B14F-4D97-AF65-F5344CB8AC3E}">
        <p14:creationId xmlns:p14="http://schemas.microsoft.com/office/powerpoint/2010/main" val="19666148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856220"/>
          </a:xfrm>
        </p:spPr>
        <p:txBody>
          <a:bodyPr>
            <a:normAutofit/>
          </a:bodyPr>
          <a:lstStyle/>
          <a:p>
            <a:r>
              <a:rPr lang="fr-FR" sz="3200" i="1" dirty="0" smtClean="0">
                <a:solidFill>
                  <a:srgbClr val="660066"/>
                </a:solidFill>
              </a:rPr>
              <a:t>Les gadzarts</a:t>
            </a:r>
            <a:endParaRPr lang="fr-FR" sz="3200" i="1" dirty="0">
              <a:solidFill>
                <a:srgbClr val="660066"/>
              </a:solidFill>
            </a:endParaRPr>
          </a:p>
        </p:txBody>
      </p:sp>
      <p:sp>
        <p:nvSpPr>
          <p:cNvPr id="3" name="Espace réservé du contenu 2"/>
          <p:cNvSpPr>
            <a:spLocks noGrp="1"/>
          </p:cNvSpPr>
          <p:nvPr>
            <p:ph idx="1"/>
          </p:nvPr>
        </p:nvSpPr>
        <p:spPr>
          <a:xfrm>
            <a:off x="0" y="1600200"/>
            <a:ext cx="9144000" cy="5257800"/>
          </a:xfrm>
        </p:spPr>
        <p:txBody>
          <a:bodyPr>
            <a:normAutofit fontScale="92500" lnSpcReduction="10000"/>
          </a:bodyPr>
          <a:lstStyle/>
          <a:p>
            <a:pPr>
              <a:buFont typeface="Wingdings" pitchFamily="2" charset="2"/>
              <a:buNone/>
            </a:pPr>
            <a:r>
              <a:rPr lang="fr-FR" dirty="0" smtClean="0">
                <a:solidFill>
                  <a:schemeClr val="accent4">
                    <a:lumMod val="75000"/>
                  </a:schemeClr>
                </a:solidFill>
                <a:cs typeface="Times New Roman" pitchFamily="18" charset="0"/>
              </a:rPr>
              <a:t>Malgré leur importance pour le développement industriel, les </a:t>
            </a:r>
            <a:r>
              <a:rPr lang="fr-FR" i="1" dirty="0" smtClean="0">
                <a:solidFill>
                  <a:schemeClr val="accent4">
                    <a:lumMod val="75000"/>
                  </a:schemeClr>
                </a:solidFill>
                <a:cs typeface="Times New Roman" pitchFamily="18" charset="0"/>
              </a:rPr>
              <a:t>gadzarts</a:t>
            </a:r>
            <a:r>
              <a:rPr lang="fr-FR" dirty="0" smtClean="0">
                <a:solidFill>
                  <a:schemeClr val="accent4">
                    <a:lumMod val="75000"/>
                  </a:schemeClr>
                </a:solidFill>
                <a:cs typeface="Times New Roman" pitchFamily="18" charset="0"/>
              </a:rPr>
              <a:t> ne bénéficieront pas du statut social qui devrait en découler :</a:t>
            </a:r>
          </a:p>
          <a:p>
            <a:pPr>
              <a:buFont typeface="Wingdings" charset="2"/>
              <a:buChar char="ü"/>
            </a:pPr>
            <a:r>
              <a:rPr lang="fr-FR" sz="2600" dirty="0" smtClean="0">
                <a:solidFill>
                  <a:schemeClr val="accent4">
                    <a:lumMod val="75000"/>
                  </a:schemeClr>
                </a:solidFill>
                <a:cs typeface="Times New Roman" pitchFamily="18" charset="0"/>
              </a:rPr>
              <a:t>Le prestige du privé reste bien inférieur à celui de la fonction publique durant cette période ;</a:t>
            </a:r>
          </a:p>
          <a:p>
            <a:pPr>
              <a:buFont typeface="Wingdings" charset="2"/>
              <a:buChar char="ü"/>
            </a:pPr>
            <a:r>
              <a:rPr lang="fr-FR" sz="2600" dirty="0" smtClean="0">
                <a:solidFill>
                  <a:schemeClr val="accent4">
                    <a:lumMod val="75000"/>
                  </a:schemeClr>
                </a:solidFill>
                <a:cs typeface="Times New Roman" pitchFamily="18" charset="0"/>
              </a:rPr>
              <a:t>Leur savoir, qui concerne spécifiquement des problèmes relatifs à l’emploi de certains matériaux, demeure un savoir technique fondé sur une approche empirique et il ne bénéficie pas du respect général : ce savoir est souvent considéré comme prosaïque et vulgaire (les connaissances nobles étant essentiellement de nature théorique et déductive),</a:t>
            </a:r>
          </a:p>
          <a:p>
            <a:pPr>
              <a:buFont typeface="Wingdings" charset="2"/>
              <a:buChar char="ü"/>
            </a:pPr>
            <a:r>
              <a:rPr lang="fr-FR" sz="2600" dirty="0" smtClean="0">
                <a:solidFill>
                  <a:schemeClr val="accent4">
                    <a:lumMod val="75000"/>
                  </a:schemeClr>
                </a:solidFill>
                <a:cs typeface="Times New Roman" pitchFamily="18" charset="0"/>
              </a:rPr>
              <a:t>Leur statut de techniciens n’est pas assez élevé pour avoir un attrait quelconque sur la classe dirigeante.</a:t>
            </a:r>
            <a:endParaRPr lang="fr-FR" sz="2600" dirty="0" smtClean="0">
              <a:solidFill>
                <a:schemeClr val="accent4">
                  <a:lumMod val="75000"/>
                </a:schemeClr>
              </a:solidFill>
            </a:endParaRPr>
          </a:p>
          <a:p>
            <a:pPr marL="0" indent="0">
              <a:buNone/>
            </a:pPr>
            <a:endParaRPr lang="fr-FR" dirty="0"/>
          </a:p>
        </p:txBody>
      </p:sp>
    </p:spTree>
    <p:extLst>
      <p:ext uri="{BB962C8B-B14F-4D97-AF65-F5344CB8AC3E}">
        <p14:creationId xmlns:p14="http://schemas.microsoft.com/office/powerpoint/2010/main" val="422861582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solidFill>
                  <a:srgbClr val="660066"/>
                </a:solidFill>
              </a:rPr>
              <a:t>Ingénieurs des corps d’état/ techniciens de l’industrie</a:t>
            </a:r>
            <a:endParaRPr lang="fr-FR" sz="2800" dirty="0">
              <a:solidFill>
                <a:srgbClr val="660066"/>
              </a:solidFill>
            </a:endParaRPr>
          </a:p>
        </p:txBody>
      </p:sp>
      <p:sp>
        <p:nvSpPr>
          <p:cNvPr id="3" name="Espace réservé du contenu 2"/>
          <p:cNvSpPr>
            <a:spLocks noGrp="1"/>
          </p:cNvSpPr>
          <p:nvPr>
            <p:ph idx="1"/>
          </p:nvPr>
        </p:nvSpPr>
        <p:spPr>
          <a:xfrm>
            <a:off x="0" y="1600200"/>
            <a:ext cx="9144000" cy="5257800"/>
          </a:xfrm>
        </p:spPr>
        <p:txBody>
          <a:bodyPr>
            <a:normAutofit fontScale="77500" lnSpcReduction="20000"/>
          </a:bodyPr>
          <a:lstStyle/>
          <a:p>
            <a:pPr>
              <a:buFont typeface="Wingdings" pitchFamily="2" charset="2"/>
              <a:buNone/>
            </a:pPr>
            <a:r>
              <a:rPr lang="fr-FR" dirty="0" smtClean="0">
                <a:solidFill>
                  <a:schemeClr val="accent4">
                    <a:lumMod val="75000"/>
                  </a:schemeClr>
                </a:solidFill>
                <a:cs typeface="Times New Roman" pitchFamily="18" charset="0"/>
              </a:rPr>
              <a:t>De 1750 à 1850, il y aura peu de contacts entre les ingénieurs des Corps de l’État et les techniciens de l’industrie. Ces deux classes vivront dans des univers séparés :</a:t>
            </a:r>
          </a:p>
          <a:p>
            <a:pPr lvl="1"/>
            <a:endParaRPr lang="fr-FR" dirty="0" smtClean="0">
              <a:solidFill>
                <a:schemeClr val="accent4">
                  <a:lumMod val="75000"/>
                </a:schemeClr>
              </a:solidFill>
              <a:cs typeface="Times New Roman" pitchFamily="18" charset="0"/>
            </a:endParaRPr>
          </a:p>
          <a:p>
            <a:pPr marL="842963" lvl="2" indent="-168275"/>
            <a:r>
              <a:rPr lang="fr-FR" dirty="0" smtClean="0">
                <a:solidFill>
                  <a:schemeClr val="accent4">
                    <a:lumMod val="75000"/>
                  </a:schemeClr>
                </a:solidFill>
                <a:cs typeface="Times New Roman" pitchFamily="18" charset="0"/>
              </a:rPr>
              <a:t>Ingénieurs du Corps de l’État : haute bourgeoisie cultivée et riche ; s’intéressent aux questions bureaucratiques, civiles ou militaires ;</a:t>
            </a:r>
          </a:p>
          <a:p>
            <a:pPr marL="442913" lvl="1" indent="-168275"/>
            <a:endParaRPr lang="fr-FR" dirty="0" smtClean="0">
              <a:solidFill>
                <a:schemeClr val="accent4">
                  <a:lumMod val="75000"/>
                </a:schemeClr>
              </a:solidFill>
              <a:cs typeface="Times New Roman" pitchFamily="18" charset="0"/>
            </a:endParaRPr>
          </a:p>
          <a:p>
            <a:pPr marL="842963" lvl="2" indent="-168275"/>
            <a:r>
              <a:rPr lang="fr-FR" dirty="0" smtClean="0">
                <a:solidFill>
                  <a:schemeClr val="accent4">
                    <a:lumMod val="75000"/>
                  </a:schemeClr>
                </a:solidFill>
                <a:cs typeface="Times New Roman" pitchFamily="18" charset="0"/>
              </a:rPr>
              <a:t>Gadzarts : en marge de la culture dominante, engagés dans des métiers concernés par la production industrielle. Leurs fonctions de contrôle ne les fait que très rarement accéder à des postes de direction.</a:t>
            </a:r>
          </a:p>
          <a:p>
            <a:pPr>
              <a:buFont typeface="Wingdings" pitchFamily="2" charset="2"/>
              <a:buNone/>
            </a:pPr>
            <a:endParaRPr lang="fr-FR" dirty="0" smtClean="0">
              <a:solidFill>
                <a:schemeClr val="accent4">
                  <a:lumMod val="75000"/>
                </a:schemeClr>
              </a:solidFill>
              <a:cs typeface="Times New Roman" pitchFamily="18" charset="0"/>
            </a:endParaRPr>
          </a:p>
          <a:p>
            <a:pPr>
              <a:buFont typeface="Wingdings" pitchFamily="2" charset="2"/>
              <a:buNone/>
            </a:pPr>
            <a:r>
              <a:rPr lang="fr-FR" b="1" dirty="0" smtClean="0">
                <a:solidFill>
                  <a:schemeClr val="accent4">
                    <a:lumMod val="75000"/>
                  </a:schemeClr>
                </a:solidFill>
                <a:cs typeface="Times New Roman" pitchFamily="18" charset="0"/>
              </a:rPr>
              <a:t>Cependant, ces deux groupes visent la même chose (l’ascension sociale) et ils utilisent le même type de véhicule pour atteindre leur objectif (le savoir scientifique) : un savoir scientifique plutôt déductif d’un côté et un savoir scientifique plutôt empirique de l’autre.</a:t>
            </a:r>
          </a:p>
          <a:p>
            <a:pPr marL="0" indent="0">
              <a:buNone/>
            </a:pPr>
            <a:endParaRPr lang="fr-FR" dirty="0"/>
          </a:p>
        </p:txBody>
      </p:sp>
    </p:spTree>
    <p:extLst>
      <p:ext uri="{BB962C8B-B14F-4D97-AF65-F5344CB8AC3E}">
        <p14:creationId xmlns:p14="http://schemas.microsoft.com/office/powerpoint/2010/main" val="181822727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i="1" dirty="0" smtClean="0">
                <a:solidFill>
                  <a:srgbClr val="660066"/>
                </a:solidFill>
              </a:rPr>
              <a:t>B. Seconde </a:t>
            </a:r>
            <a:r>
              <a:rPr lang="fr-FR" sz="2800" i="1" dirty="0">
                <a:solidFill>
                  <a:srgbClr val="660066"/>
                </a:solidFill>
              </a:rPr>
              <a:t>période (1850-1880</a:t>
            </a:r>
            <a:r>
              <a:rPr lang="fr-FR" sz="2800" i="1" dirty="0" smtClean="0">
                <a:solidFill>
                  <a:srgbClr val="660066"/>
                </a:solidFill>
              </a:rPr>
              <a:t>)</a:t>
            </a:r>
            <a:r>
              <a:rPr lang="fr-FR" sz="2800" i="1" dirty="0">
                <a:solidFill>
                  <a:srgbClr val="660066"/>
                </a:solidFill>
              </a:rPr>
              <a:t/>
            </a:r>
            <a:br>
              <a:rPr lang="fr-FR" sz="2800" i="1" dirty="0">
                <a:solidFill>
                  <a:srgbClr val="660066"/>
                </a:solidFill>
              </a:rPr>
            </a:br>
            <a:r>
              <a:rPr lang="fr-FR" sz="2800" dirty="0">
                <a:solidFill>
                  <a:srgbClr val="660066"/>
                </a:solidFill>
              </a:rPr>
              <a:t>L’ingénieur </a:t>
            </a:r>
            <a:r>
              <a:rPr lang="fr-FR" sz="2800" dirty="0" smtClean="0">
                <a:solidFill>
                  <a:srgbClr val="660066"/>
                </a:solidFill>
              </a:rPr>
              <a:t>nouveau</a:t>
            </a:r>
            <a:endParaRPr lang="fr-FR" sz="2800" dirty="0">
              <a:solidFill>
                <a:srgbClr val="660066"/>
              </a:solidFill>
            </a:endParaRPr>
          </a:p>
        </p:txBody>
      </p:sp>
      <p:sp>
        <p:nvSpPr>
          <p:cNvPr id="3" name="Espace réservé du contenu 2"/>
          <p:cNvSpPr>
            <a:spLocks noGrp="1"/>
          </p:cNvSpPr>
          <p:nvPr>
            <p:ph idx="1"/>
          </p:nvPr>
        </p:nvSpPr>
        <p:spPr>
          <a:xfrm>
            <a:off x="0" y="1600200"/>
            <a:ext cx="9144000" cy="5257800"/>
          </a:xfrm>
        </p:spPr>
        <p:txBody>
          <a:bodyPr>
            <a:normAutofit fontScale="85000" lnSpcReduction="20000"/>
          </a:bodyPr>
          <a:lstStyle/>
          <a:p>
            <a:pPr marL="0" indent="0">
              <a:buNone/>
            </a:pPr>
            <a:endParaRPr lang="fr-FR" dirty="0" smtClean="0"/>
          </a:p>
          <a:p>
            <a:pPr>
              <a:buFont typeface="Wingdings" pitchFamily="2" charset="2"/>
              <a:buNone/>
            </a:pPr>
            <a:r>
              <a:rPr lang="fr-FR" dirty="0" smtClean="0">
                <a:solidFill>
                  <a:schemeClr val="accent4">
                    <a:lumMod val="75000"/>
                  </a:schemeClr>
                </a:solidFill>
                <a:cs typeface="Times New Roman" pitchFamily="18" charset="0"/>
              </a:rPr>
              <a:t>Après 1850 on verra apparaître, parallèlement aux ingénieurs des Corps de l’État et aux techniciens du secteur privé, un troisième groupe d’ingénieurs : la fonction de ce groupe se définit à partir de l’application d’un savoir théorique et de connaissances empiriques très avancées quant aux problèmes concrets de la production industrielle.</a:t>
            </a:r>
          </a:p>
          <a:p>
            <a:pPr>
              <a:buFont typeface="Wingdings" pitchFamily="2" charset="2"/>
              <a:buNone/>
            </a:pPr>
            <a:endParaRPr lang="fr-FR" dirty="0" smtClean="0">
              <a:solidFill>
                <a:schemeClr val="accent4">
                  <a:lumMod val="75000"/>
                </a:schemeClr>
              </a:solidFill>
              <a:cs typeface="Times New Roman" pitchFamily="18" charset="0"/>
            </a:endParaRPr>
          </a:p>
          <a:p>
            <a:pPr>
              <a:buFont typeface="Wingdings" pitchFamily="2" charset="2"/>
              <a:buNone/>
            </a:pPr>
            <a:r>
              <a:rPr lang="fr-FR" dirty="0" smtClean="0">
                <a:solidFill>
                  <a:schemeClr val="accent4">
                    <a:lumMod val="75000"/>
                  </a:schemeClr>
                </a:solidFill>
                <a:latin typeface="Times New Roman" pitchFamily="18" charset="0"/>
                <a:cs typeface="Times New Roman" pitchFamily="18" charset="0"/>
                <a:sym typeface="Symbol" pitchFamily="18" charset="2"/>
              </a:rPr>
              <a:t></a:t>
            </a:r>
            <a:r>
              <a:rPr lang="fr-FR" dirty="0" smtClean="0">
                <a:solidFill>
                  <a:schemeClr val="accent4">
                    <a:lumMod val="75000"/>
                  </a:schemeClr>
                </a:solidFill>
                <a:cs typeface="Times New Roman" pitchFamily="18" charset="0"/>
              </a:rPr>
              <a:t> Une formation qui se situe entre le savoir exclusivement théorique et abstrait des ingénieurs de l’État et le savoir-faire empirique des </a:t>
            </a:r>
            <a:r>
              <a:rPr lang="fr-FR" i="1" dirty="0" smtClean="0">
                <a:solidFill>
                  <a:schemeClr val="accent4">
                    <a:lumMod val="75000"/>
                  </a:schemeClr>
                </a:solidFill>
                <a:cs typeface="Times New Roman" pitchFamily="18" charset="0"/>
              </a:rPr>
              <a:t>gadzarts</a:t>
            </a:r>
            <a:r>
              <a:rPr lang="fr-FR" dirty="0" smtClean="0">
                <a:solidFill>
                  <a:schemeClr val="accent4">
                    <a:lumMod val="75000"/>
                  </a:schemeClr>
                </a:solidFill>
                <a:cs typeface="Times New Roman" pitchFamily="18" charset="0"/>
              </a:rPr>
              <a:t>.</a:t>
            </a:r>
          </a:p>
          <a:p>
            <a:pPr>
              <a:buFont typeface="Wingdings" pitchFamily="2" charset="2"/>
              <a:buNone/>
            </a:pPr>
            <a:endParaRPr lang="fr-FR" dirty="0" smtClean="0">
              <a:solidFill>
                <a:schemeClr val="accent4">
                  <a:lumMod val="75000"/>
                </a:schemeClr>
              </a:solidFill>
              <a:latin typeface="Times New Roman" pitchFamily="18" charset="0"/>
              <a:cs typeface="Times New Roman" pitchFamily="18" charset="0"/>
              <a:sym typeface="Symbol" pitchFamily="18" charset="2"/>
            </a:endParaRPr>
          </a:p>
          <a:p>
            <a:pPr>
              <a:buFont typeface="Wingdings" pitchFamily="2" charset="2"/>
              <a:buNone/>
            </a:pPr>
            <a:r>
              <a:rPr lang="fr-FR" dirty="0" smtClean="0">
                <a:solidFill>
                  <a:schemeClr val="accent4">
                    <a:lumMod val="75000"/>
                  </a:schemeClr>
                </a:solidFill>
                <a:latin typeface="Times New Roman" pitchFamily="18" charset="0"/>
                <a:cs typeface="Times New Roman" pitchFamily="18" charset="0"/>
                <a:sym typeface="Symbol" pitchFamily="18" charset="2"/>
              </a:rPr>
              <a:t></a:t>
            </a:r>
            <a:r>
              <a:rPr lang="fr-FR" dirty="0" smtClean="0">
                <a:solidFill>
                  <a:schemeClr val="accent4">
                    <a:lumMod val="75000"/>
                  </a:schemeClr>
                </a:solidFill>
                <a:cs typeface="Times New Roman" pitchFamily="18" charset="0"/>
              </a:rPr>
              <a:t> Leur statut va occuper une place intermédiaire dans l’échelle sociale.</a:t>
            </a:r>
          </a:p>
          <a:p>
            <a:pPr marL="0" indent="0">
              <a:buNone/>
            </a:pPr>
            <a:endParaRPr lang="fr-FR" dirty="0">
              <a:solidFill>
                <a:schemeClr val="accent4">
                  <a:lumMod val="75000"/>
                </a:schemeClr>
              </a:solidFill>
            </a:endParaRPr>
          </a:p>
        </p:txBody>
      </p:sp>
    </p:spTree>
    <p:extLst>
      <p:ext uri="{BB962C8B-B14F-4D97-AF65-F5344CB8AC3E}">
        <p14:creationId xmlns:p14="http://schemas.microsoft.com/office/powerpoint/2010/main" val="360903209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891015"/>
          </a:xfrm>
        </p:spPr>
        <p:txBody>
          <a:bodyPr>
            <a:normAutofit/>
          </a:bodyPr>
          <a:lstStyle/>
          <a:p>
            <a:r>
              <a:rPr lang="fr-FR" sz="2800" dirty="0" smtClean="0">
                <a:solidFill>
                  <a:srgbClr val="660066"/>
                </a:solidFill>
              </a:rPr>
              <a:t>Contexte de création</a:t>
            </a:r>
            <a:endParaRPr lang="fr-FR" sz="2800" dirty="0">
              <a:solidFill>
                <a:srgbClr val="660066"/>
              </a:solidFill>
            </a:endParaRPr>
          </a:p>
        </p:txBody>
      </p:sp>
      <p:sp>
        <p:nvSpPr>
          <p:cNvPr id="3" name="Espace réservé du contenu 2"/>
          <p:cNvSpPr>
            <a:spLocks noGrp="1"/>
          </p:cNvSpPr>
          <p:nvPr>
            <p:ph idx="1"/>
          </p:nvPr>
        </p:nvSpPr>
        <p:spPr/>
        <p:txBody>
          <a:bodyPr>
            <a:normAutofit fontScale="77500" lnSpcReduction="20000"/>
          </a:bodyPr>
          <a:lstStyle/>
          <a:p>
            <a:pPr>
              <a:buFont typeface="Wingdings" pitchFamily="2" charset="2"/>
              <a:buNone/>
            </a:pPr>
            <a:r>
              <a:rPr lang="fr-FR" dirty="0" smtClean="0">
                <a:solidFill>
                  <a:schemeClr val="accent4">
                    <a:lumMod val="75000"/>
                  </a:schemeClr>
                </a:solidFill>
                <a:cs typeface="Times New Roman" pitchFamily="18" charset="0"/>
              </a:rPr>
              <a:t>Dès 1826, un petit cercle de scientifiques et d’industriels s’inquiète du manque de techniciens français capables de perfectionner les processus industriels et d’innover.</a:t>
            </a:r>
          </a:p>
          <a:p>
            <a:pPr>
              <a:buFont typeface="Wingdings" pitchFamily="2" charset="2"/>
              <a:buNone/>
            </a:pPr>
            <a:endParaRPr lang="fr-FR" dirty="0" smtClean="0">
              <a:solidFill>
                <a:schemeClr val="accent4">
                  <a:lumMod val="75000"/>
                </a:schemeClr>
              </a:solidFill>
              <a:cs typeface="Times New Roman" pitchFamily="18" charset="0"/>
            </a:endParaRPr>
          </a:p>
          <a:p>
            <a:pPr>
              <a:buFont typeface="Wingdings" pitchFamily="2" charset="2"/>
              <a:buNone/>
            </a:pPr>
            <a:r>
              <a:rPr lang="fr-FR" dirty="0" smtClean="0">
                <a:solidFill>
                  <a:schemeClr val="accent4">
                    <a:lumMod val="75000"/>
                  </a:schemeClr>
                </a:solidFill>
                <a:cs typeface="Times New Roman" pitchFamily="18" charset="0"/>
              </a:rPr>
              <a:t>En particulier, le chimiste Jean-Baptiste Dumas et le mathématicien Théodore Olivier font remarquer l’insuffisance des ingénieurs de l’État devant les problèmes industriels et le manque de savoir théorique des techniciens formés dans les écoles d’Arts et Métiers.</a:t>
            </a:r>
          </a:p>
          <a:p>
            <a:pPr>
              <a:buFont typeface="Wingdings" pitchFamily="2" charset="2"/>
              <a:buNone/>
            </a:pPr>
            <a:endParaRPr lang="fr-FR" dirty="0" smtClean="0">
              <a:solidFill>
                <a:schemeClr val="accent4">
                  <a:lumMod val="75000"/>
                </a:schemeClr>
              </a:solidFill>
              <a:latin typeface="Times New Roman" pitchFamily="18" charset="0"/>
              <a:cs typeface="Times New Roman" pitchFamily="18" charset="0"/>
              <a:sym typeface="Wingdings" pitchFamily="2" charset="2"/>
            </a:endParaRPr>
          </a:p>
          <a:p>
            <a:pPr>
              <a:buFont typeface="Wingdings" pitchFamily="2" charset="2"/>
              <a:buNone/>
            </a:pPr>
            <a:r>
              <a:rPr lang="fr-FR" dirty="0" smtClean="0">
                <a:solidFill>
                  <a:schemeClr val="accent4">
                    <a:lumMod val="75000"/>
                  </a:schemeClr>
                </a:solidFill>
                <a:latin typeface="Times New Roman" pitchFamily="18" charset="0"/>
                <a:cs typeface="Times New Roman" pitchFamily="18" charset="0"/>
                <a:sym typeface="Wingdings" pitchFamily="2" charset="2"/>
              </a:rPr>
              <a:t></a:t>
            </a:r>
            <a:r>
              <a:rPr lang="fr-FR" dirty="0" smtClean="0">
                <a:solidFill>
                  <a:schemeClr val="accent4">
                    <a:lumMod val="75000"/>
                  </a:schemeClr>
                </a:solidFill>
                <a:cs typeface="Times New Roman" pitchFamily="18" charset="0"/>
              </a:rPr>
              <a:t> Dumas et Olivier vont s’associer à un homme d’affaires, Alphonse </a:t>
            </a:r>
            <a:r>
              <a:rPr lang="fr-FR" dirty="0" err="1" smtClean="0">
                <a:solidFill>
                  <a:schemeClr val="accent4">
                    <a:lumMod val="75000"/>
                  </a:schemeClr>
                </a:solidFill>
                <a:cs typeface="Times New Roman" pitchFamily="18" charset="0"/>
              </a:rPr>
              <a:t>Lavallée</a:t>
            </a:r>
            <a:r>
              <a:rPr lang="fr-FR" dirty="0" smtClean="0">
                <a:solidFill>
                  <a:schemeClr val="accent4">
                    <a:lumMod val="75000"/>
                  </a:schemeClr>
                </a:solidFill>
                <a:cs typeface="Times New Roman" pitchFamily="18" charset="0"/>
              </a:rPr>
              <a:t>, pour créer en 1829 </a:t>
            </a:r>
            <a:r>
              <a:rPr lang="fr-FR" i="1" dirty="0" smtClean="0">
                <a:solidFill>
                  <a:schemeClr val="accent4">
                    <a:lumMod val="75000"/>
                  </a:schemeClr>
                </a:solidFill>
                <a:cs typeface="Times New Roman" pitchFamily="18" charset="0"/>
              </a:rPr>
              <a:t>L’École Centrale des Arts et Manufactures</a:t>
            </a:r>
            <a:r>
              <a:rPr lang="fr-FR" dirty="0" smtClean="0">
                <a:solidFill>
                  <a:schemeClr val="accent4">
                    <a:lumMod val="75000"/>
                  </a:schemeClr>
                </a:solidFill>
                <a:cs typeface="Times New Roman" pitchFamily="18" charset="0"/>
              </a:rPr>
              <a:t>.</a:t>
            </a:r>
          </a:p>
          <a:p>
            <a:pPr>
              <a:buFont typeface="Wingdings" pitchFamily="2" charset="2"/>
              <a:buNone/>
            </a:pPr>
            <a:endParaRPr lang="fr-FR" dirty="0" smtClean="0">
              <a:latin typeface="Times New Roman" pitchFamily="18" charset="0"/>
              <a:cs typeface="Times New Roman" pitchFamily="18" charset="0"/>
              <a:sym typeface="Wingdings" pitchFamily="2" charset="2"/>
            </a:endParaRPr>
          </a:p>
          <a:p>
            <a:pPr marL="0" indent="0">
              <a:buNone/>
            </a:pPr>
            <a:endParaRPr lang="fr-FR" dirty="0"/>
          </a:p>
        </p:txBody>
      </p:sp>
    </p:spTree>
    <p:extLst>
      <p:ext uri="{BB962C8B-B14F-4D97-AF65-F5344CB8AC3E}">
        <p14:creationId xmlns:p14="http://schemas.microsoft.com/office/powerpoint/2010/main" val="384595277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804026"/>
          </a:xfrm>
        </p:spPr>
        <p:txBody>
          <a:bodyPr>
            <a:normAutofit/>
          </a:bodyPr>
          <a:lstStyle/>
          <a:p>
            <a:r>
              <a:rPr lang="fr-FR" sz="3200" dirty="0" smtClean="0">
                <a:solidFill>
                  <a:srgbClr val="660066"/>
                </a:solidFill>
              </a:rPr>
              <a:t>Une nouvelle élite</a:t>
            </a:r>
            <a:endParaRPr lang="fr-FR" sz="3200" dirty="0">
              <a:solidFill>
                <a:srgbClr val="660066"/>
              </a:solidFill>
            </a:endParaRPr>
          </a:p>
        </p:txBody>
      </p:sp>
      <p:sp>
        <p:nvSpPr>
          <p:cNvPr id="3" name="Espace réservé du contenu 2"/>
          <p:cNvSpPr>
            <a:spLocks noGrp="1"/>
          </p:cNvSpPr>
          <p:nvPr>
            <p:ph idx="1"/>
          </p:nvPr>
        </p:nvSpPr>
        <p:spPr>
          <a:xfrm>
            <a:off x="0" y="1600200"/>
            <a:ext cx="9144000" cy="5257800"/>
          </a:xfrm>
        </p:spPr>
        <p:txBody>
          <a:bodyPr/>
          <a:lstStyle/>
          <a:p>
            <a:pPr>
              <a:buFont typeface="Wingdings" pitchFamily="2" charset="2"/>
              <a:buNone/>
            </a:pPr>
            <a:r>
              <a:rPr lang="fr-FR" sz="2000" dirty="0" smtClean="0">
                <a:solidFill>
                  <a:schemeClr val="accent4">
                    <a:lumMod val="75000"/>
                  </a:schemeClr>
                </a:solidFill>
                <a:cs typeface="Times New Roman" pitchFamily="18" charset="0"/>
              </a:rPr>
              <a:t>L’École Centrale restera une institution privée jusqu’en 1856 et ses problèmes de financement vont largement orienter son devenir en terme de contenu de formation :</a:t>
            </a:r>
          </a:p>
          <a:p>
            <a:pPr marL="457200" lvl="1" indent="0">
              <a:buNone/>
            </a:pPr>
            <a:endParaRPr lang="fr-FR" sz="2000" dirty="0" smtClean="0">
              <a:solidFill>
                <a:schemeClr val="accent4">
                  <a:lumMod val="75000"/>
                </a:schemeClr>
              </a:solidFill>
              <a:cs typeface="Times New Roman" pitchFamily="18" charset="0"/>
            </a:endParaRPr>
          </a:p>
          <a:p>
            <a:pPr marL="457200" lvl="1" indent="0">
              <a:buNone/>
            </a:pPr>
            <a:endParaRPr lang="fr-FR" sz="2000" dirty="0" smtClean="0">
              <a:solidFill>
                <a:schemeClr val="accent4">
                  <a:lumMod val="75000"/>
                </a:schemeClr>
              </a:solidFill>
              <a:cs typeface="Times New Roman" pitchFamily="18" charset="0"/>
            </a:endParaRPr>
          </a:p>
          <a:p>
            <a:pPr marL="534988" lvl="1" indent="-260350"/>
            <a:r>
              <a:rPr lang="fr-FR" sz="2000" dirty="0" smtClean="0">
                <a:solidFill>
                  <a:schemeClr val="accent4">
                    <a:lumMod val="75000"/>
                  </a:schemeClr>
                </a:solidFill>
                <a:cs typeface="Times New Roman" pitchFamily="18" charset="0"/>
              </a:rPr>
              <a:t>Ses besoins financiers l’obligent à établir un programme pour le recrutement des fils de familles riches et prendre des mesures susceptibles de les attirer. </a:t>
            </a:r>
          </a:p>
          <a:p>
            <a:pPr marL="534988" lvl="1" indent="-260350"/>
            <a:endParaRPr lang="fr-FR" sz="2000" dirty="0" smtClean="0">
              <a:solidFill>
                <a:schemeClr val="accent4">
                  <a:lumMod val="75000"/>
                </a:schemeClr>
              </a:solidFill>
              <a:cs typeface="Times New Roman" pitchFamily="18" charset="0"/>
            </a:endParaRPr>
          </a:p>
          <a:p>
            <a:pPr marL="534988" lvl="1" indent="-260350"/>
            <a:r>
              <a:rPr lang="fr-FR" sz="2000" dirty="0" smtClean="0">
                <a:solidFill>
                  <a:schemeClr val="accent4">
                    <a:lumMod val="75000"/>
                  </a:schemeClr>
                </a:solidFill>
                <a:cs typeface="Times New Roman" pitchFamily="18" charset="0"/>
              </a:rPr>
              <a:t>La formation s’écarte des tendances purement scientifiques des savants qui l’ont fondée (1/3 du programme pédagogique porte sur des aspects industriels). Cependant, le cursus de l’École Centrale ressemble assez à celui de l’École Polytechnique.</a:t>
            </a:r>
            <a:endParaRPr lang="fr-FR" sz="2000" dirty="0" smtClean="0">
              <a:solidFill>
                <a:schemeClr val="accent4">
                  <a:lumMod val="75000"/>
                </a:schemeClr>
              </a:solidFill>
            </a:endParaRPr>
          </a:p>
          <a:p>
            <a:pPr marL="0" indent="0">
              <a:buNone/>
            </a:pPr>
            <a:endParaRPr lang="fr-FR" dirty="0"/>
          </a:p>
        </p:txBody>
      </p:sp>
    </p:spTree>
    <p:extLst>
      <p:ext uri="{BB962C8B-B14F-4D97-AF65-F5344CB8AC3E}">
        <p14:creationId xmlns:p14="http://schemas.microsoft.com/office/powerpoint/2010/main" val="139260528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891015"/>
          </a:xfrm>
        </p:spPr>
        <p:txBody>
          <a:bodyPr>
            <a:normAutofit/>
          </a:bodyPr>
          <a:lstStyle/>
          <a:p>
            <a:r>
              <a:rPr lang="fr-FR" sz="2800" dirty="0" smtClean="0">
                <a:solidFill>
                  <a:srgbClr val="660066"/>
                </a:solidFill>
              </a:rPr>
              <a:t>Une nouvelle classe d’ingénieurs</a:t>
            </a:r>
            <a:endParaRPr lang="fr-FR" sz="2800" dirty="0">
              <a:solidFill>
                <a:srgbClr val="660066"/>
              </a:solidFill>
            </a:endParaRPr>
          </a:p>
        </p:txBody>
      </p:sp>
      <p:sp>
        <p:nvSpPr>
          <p:cNvPr id="3" name="Espace réservé du contenu 2"/>
          <p:cNvSpPr>
            <a:spLocks noGrp="1"/>
          </p:cNvSpPr>
          <p:nvPr>
            <p:ph idx="1"/>
          </p:nvPr>
        </p:nvSpPr>
        <p:spPr>
          <a:xfrm>
            <a:off x="0" y="1600200"/>
            <a:ext cx="9144000" cy="5257800"/>
          </a:xfrm>
        </p:spPr>
        <p:txBody>
          <a:bodyPr>
            <a:normAutofit fontScale="85000" lnSpcReduction="10000"/>
          </a:bodyPr>
          <a:lstStyle/>
          <a:p>
            <a:pPr>
              <a:buFont typeface="Wingdings" pitchFamily="2" charset="2"/>
              <a:buNone/>
            </a:pPr>
            <a:r>
              <a:rPr lang="fr-FR" dirty="0" smtClean="0">
                <a:solidFill>
                  <a:schemeClr val="accent4">
                    <a:lumMod val="75000"/>
                  </a:schemeClr>
                </a:solidFill>
                <a:cs typeface="Times New Roman" pitchFamily="18" charset="0"/>
              </a:rPr>
              <a:t>Les effectifs d’ingénieurs et de techniciens ne parviennent plus à répondre aux besoins de ces secteurs de pointe.</a:t>
            </a:r>
          </a:p>
          <a:p>
            <a:pPr>
              <a:buFont typeface="Wingdings" pitchFamily="2" charset="2"/>
              <a:buNone/>
            </a:pPr>
            <a:endParaRPr lang="fr-FR" dirty="0" smtClean="0">
              <a:solidFill>
                <a:schemeClr val="accent4">
                  <a:lumMod val="75000"/>
                </a:schemeClr>
              </a:solidFill>
              <a:cs typeface="Times New Roman" pitchFamily="18" charset="0"/>
            </a:endParaRPr>
          </a:p>
          <a:p>
            <a:pPr>
              <a:buFont typeface="Wingdings" pitchFamily="2" charset="2"/>
              <a:buNone/>
            </a:pPr>
            <a:r>
              <a:rPr lang="fr-FR" dirty="0" smtClean="0">
                <a:solidFill>
                  <a:schemeClr val="accent4">
                    <a:lumMod val="75000"/>
                  </a:schemeClr>
                </a:solidFill>
                <a:cs typeface="Times New Roman" pitchFamily="18" charset="0"/>
              </a:rPr>
              <a:t>De plus, l’étendue et la nature des connaissances qui leur sont demandées changent sensiblement :</a:t>
            </a:r>
          </a:p>
          <a:p>
            <a:pPr marL="442913" lvl="1" indent="-168275"/>
            <a:endParaRPr lang="fr-FR" dirty="0" smtClean="0">
              <a:solidFill>
                <a:schemeClr val="accent4">
                  <a:lumMod val="75000"/>
                </a:schemeClr>
              </a:solidFill>
              <a:cs typeface="Times New Roman" pitchFamily="18" charset="0"/>
            </a:endParaRPr>
          </a:p>
          <a:p>
            <a:pPr marL="442913" lvl="1" indent="-168275"/>
            <a:r>
              <a:rPr lang="fr-FR" dirty="0" smtClean="0">
                <a:solidFill>
                  <a:schemeClr val="accent4">
                    <a:lumMod val="75000"/>
                  </a:schemeClr>
                </a:solidFill>
                <a:cs typeface="Times New Roman" pitchFamily="18" charset="0"/>
              </a:rPr>
              <a:t>Mécanique : il faut de plus en plus appliquer la physique, la chimie et les mathématiques ; les gadzarts semblent de moins en moins compétents en ce domaine (même constat pour la métallurgie) ;</a:t>
            </a:r>
          </a:p>
          <a:p>
            <a:pPr marL="442913" lvl="1" indent="-168275"/>
            <a:endParaRPr lang="fr-FR" dirty="0" smtClean="0">
              <a:solidFill>
                <a:schemeClr val="accent4">
                  <a:lumMod val="75000"/>
                </a:schemeClr>
              </a:solidFill>
              <a:cs typeface="Times New Roman" pitchFamily="18" charset="0"/>
            </a:endParaRPr>
          </a:p>
          <a:p>
            <a:pPr marL="442913" lvl="1" indent="-168275"/>
            <a:r>
              <a:rPr lang="fr-FR" dirty="0" smtClean="0">
                <a:solidFill>
                  <a:schemeClr val="accent4">
                    <a:lumMod val="75000"/>
                  </a:schemeClr>
                </a:solidFill>
                <a:cs typeface="Times New Roman" pitchFamily="18" charset="0"/>
              </a:rPr>
              <a:t>Les ingénieurs des Corps de l’État sont dans l’impossibilité matérielle d’aller vers l’industrie, ce qui retire aux industriels le bénéfice qu’ils pourraient retirer de ces formations.</a:t>
            </a:r>
          </a:p>
          <a:p>
            <a:pPr marL="0" indent="0">
              <a:buNone/>
            </a:pPr>
            <a:endParaRPr lang="fr-FR" dirty="0"/>
          </a:p>
        </p:txBody>
      </p:sp>
    </p:spTree>
    <p:extLst>
      <p:ext uri="{BB962C8B-B14F-4D97-AF65-F5344CB8AC3E}">
        <p14:creationId xmlns:p14="http://schemas.microsoft.com/office/powerpoint/2010/main" val="413810094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solidFill>
                  <a:srgbClr val="660066"/>
                </a:solidFill>
              </a:rPr>
              <a:t>Une formation fondée sur l’autorité</a:t>
            </a:r>
            <a:endParaRPr lang="fr-FR" dirty="0">
              <a:solidFill>
                <a:srgbClr val="660066"/>
              </a:solidFill>
            </a:endParaRPr>
          </a:p>
        </p:txBody>
      </p:sp>
      <p:sp>
        <p:nvSpPr>
          <p:cNvPr id="3" name="Espace réservé du contenu 2"/>
          <p:cNvSpPr>
            <a:spLocks noGrp="1"/>
          </p:cNvSpPr>
          <p:nvPr>
            <p:ph idx="1"/>
          </p:nvPr>
        </p:nvSpPr>
        <p:spPr>
          <a:xfrm>
            <a:off x="0" y="1600200"/>
            <a:ext cx="9144000" cy="5257800"/>
          </a:xfrm>
        </p:spPr>
        <p:txBody>
          <a:bodyPr>
            <a:normAutofit fontScale="70000" lnSpcReduction="20000"/>
          </a:bodyPr>
          <a:lstStyle/>
          <a:p>
            <a:pPr>
              <a:buFont typeface="Wingdings" pitchFamily="2" charset="2"/>
              <a:buNone/>
            </a:pPr>
            <a:r>
              <a:rPr lang="fr-FR" dirty="0" smtClean="0">
                <a:solidFill>
                  <a:schemeClr val="accent4">
                    <a:lumMod val="75000"/>
                  </a:schemeClr>
                </a:solidFill>
                <a:cs typeface="Times New Roman" pitchFamily="18" charset="0"/>
              </a:rPr>
              <a:t>L’École Centrale formera les futurs ingénieurs de l’industrie française. Ceux-ci seront pour la plupart d’origine bourgeoise.</a:t>
            </a:r>
          </a:p>
          <a:p>
            <a:pPr>
              <a:buFont typeface="Wingdings" pitchFamily="2" charset="2"/>
              <a:buNone/>
            </a:pPr>
            <a:endParaRPr lang="fr-FR" dirty="0" smtClean="0">
              <a:solidFill>
                <a:schemeClr val="accent4">
                  <a:lumMod val="75000"/>
                </a:schemeClr>
              </a:solidFill>
              <a:cs typeface="Times New Roman" pitchFamily="18" charset="0"/>
            </a:endParaRPr>
          </a:p>
          <a:p>
            <a:pPr>
              <a:buFont typeface="Wingdings" pitchFamily="2" charset="2"/>
              <a:buNone/>
            </a:pPr>
            <a:r>
              <a:rPr lang="fr-FR" dirty="0" smtClean="0">
                <a:solidFill>
                  <a:schemeClr val="accent4">
                    <a:lumMod val="75000"/>
                  </a:schemeClr>
                </a:solidFill>
                <a:cs typeface="Times New Roman" pitchFamily="18" charset="0"/>
              </a:rPr>
              <a:t>Cependant les classes supérieures de la bourgeoisie seront très peu représentées dans la mesure où cette formation leur apparaît beaucoup trop vulgaire et utilitaire (d’ailleurs une formation technologique poussée est souvent conçue comme un obstacle à l’obtention d’un poste de haut fonctionnaire).</a:t>
            </a:r>
          </a:p>
          <a:p>
            <a:pPr>
              <a:buFont typeface="Wingdings" pitchFamily="2" charset="2"/>
              <a:buNone/>
            </a:pPr>
            <a:endParaRPr lang="fr-FR" dirty="0" smtClean="0">
              <a:solidFill>
                <a:schemeClr val="accent4">
                  <a:lumMod val="75000"/>
                </a:schemeClr>
              </a:solidFill>
              <a:cs typeface="Times New Roman" pitchFamily="18" charset="0"/>
            </a:endParaRPr>
          </a:p>
          <a:p>
            <a:pPr marL="0" indent="0">
              <a:buNone/>
            </a:pPr>
            <a:r>
              <a:rPr lang="fr-FR" dirty="0" smtClean="0">
                <a:solidFill>
                  <a:schemeClr val="accent4">
                    <a:lumMod val="75000"/>
                  </a:schemeClr>
                </a:solidFill>
                <a:cs typeface="Times New Roman" pitchFamily="18" charset="0"/>
              </a:rPr>
              <a:t>En revanche, l’École Centrale attirera des étudiants issus de familles de négociants et d’industriels. Deux raisons :</a:t>
            </a:r>
          </a:p>
          <a:p>
            <a:pPr>
              <a:buFont typeface="Wingdings" pitchFamily="2" charset="2"/>
              <a:buChar char="à"/>
            </a:pPr>
            <a:endParaRPr lang="fr-FR" dirty="0" smtClean="0">
              <a:solidFill>
                <a:schemeClr val="accent4">
                  <a:lumMod val="75000"/>
                </a:schemeClr>
              </a:solidFill>
              <a:cs typeface="Times New Roman" pitchFamily="18" charset="0"/>
            </a:endParaRPr>
          </a:p>
          <a:p>
            <a:pPr lvl="1"/>
            <a:r>
              <a:rPr lang="fr-FR" dirty="0" smtClean="0">
                <a:solidFill>
                  <a:schemeClr val="accent4">
                    <a:lumMod val="75000"/>
                  </a:schemeClr>
                </a:solidFill>
                <a:cs typeface="Times New Roman" pitchFamily="18" charset="0"/>
              </a:rPr>
              <a:t> Les connaissances scientifiques acquises peuvent améliorer le potentiel de production ;</a:t>
            </a:r>
          </a:p>
          <a:p>
            <a:pPr lvl="1"/>
            <a:endParaRPr lang="fr-FR" dirty="0" smtClean="0">
              <a:solidFill>
                <a:schemeClr val="accent4">
                  <a:lumMod val="75000"/>
                </a:schemeClr>
              </a:solidFill>
              <a:cs typeface="Times New Roman" pitchFamily="18" charset="0"/>
            </a:endParaRPr>
          </a:p>
          <a:p>
            <a:pPr lvl="1"/>
            <a:r>
              <a:rPr lang="fr-FR" dirty="0" smtClean="0">
                <a:solidFill>
                  <a:srgbClr val="604A7B"/>
                </a:solidFill>
                <a:cs typeface="Times New Roman" pitchFamily="18" charset="0"/>
              </a:rPr>
              <a:t> Un diplôme d’ingénieur permet de renforcer le capital de prestige et d’autorité ;</a:t>
            </a:r>
            <a:endParaRPr lang="fr-FR" dirty="0">
              <a:solidFill>
                <a:srgbClr val="604A7B"/>
              </a:solidFill>
            </a:endParaRPr>
          </a:p>
        </p:txBody>
      </p:sp>
    </p:spTree>
    <p:extLst>
      <p:ext uri="{BB962C8B-B14F-4D97-AF65-F5344CB8AC3E}">
        <p14:creationId xmlns:p14="http://schemas.microsoft.com/office/powerpoint/2010/main" val="80100550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solidFill>
                  <a:srgbClr val="660066"/>
                </a:solidFill>
              </a:rPr>
              <a:t>Des ingénieurs en minorité</a:t>
            </a:r>
            <a:endParaRPr lang="fr-FR" sz="2800" dirty="0">
              <a:solidFill>
                <a:srgbClr val="660066"/>
              </a:solidFill>
            </a:endParaRPr>
          </a:p>
        </p:txBody>
      </p:sp>
      <p:sp>
        <p:nvSpPr>
          <p:cNvPr id="3" name="Espace réservé du contenu 2"/>
          <p:cNvSpPr>
            <a:spLocks noGrp="1"/>
          </p:cNvSpPr>
          <p:nvPr>
            <p:ph idx="1"/>
          </p:nvPr>
        </p:nvSpPr>
        <p:spPr>
          <a:xfrm>
            <a:off x="0" y="1600200"/>
            <a:ext cx="9144000" cy="5257800"/>
          </a:xfrm>
        </p:spPr>
        <p:txBody>
          <a:bodyPr>
            <a:normAutofit fontScale="77500" lnSpcReduction="20000"/>
          </a:bodyPr>
          <a:lstStyle/>
          <a:p>
            <a:pPr>
              <a:buFont typeface="Wingdings" pitchFamily="2" charset="2"/>
              <a:buNone/>
            </a:pPr>
            <a:r>
              <a:rPr lang="fr-FR" dirty="0" smtClean="0">
                <a:solidFill>
                  <a:schemeClr val="accent4">
                    <a:lumMod val="75000"/>
                  </a:schemeClr>
                </a:solidFill>
                <a:cs typeface="Times New Roman" pitchFamily="18" charset="0"/>
              </a:rPr>
              <a:t>La plupart des diplômés de l’École Centrale feront carrière dans l’industrie. Ils se révéleront pour la plupart très compétents : à l’Exposition Universelle de 1855 les centraliens emportent 122 prix, alors qu’ils en emportent respectivement 248 et 343 lors des expositions de 1867 et 1878.</a:t>
            </a:r>
          </a:p>
          <a:p>
            <a:pPr>
              <a:buFont typeface="Wingdings" pitchFamily="2" charset="2"/>
              <a:buNone/>
            </a:pPr>
            <a:endParaRPr lang="fr-FR" dirty="0" smtClean="0">
              <a:solidFill>
                <a:schemeClr val="accent4">
                  <a:lumMod val="75000"/>
                </a:schemeClr>
              </a:solidFill>
              <a:cs typeface="Times New Roman" pitchFamily="18" charset="0"/>
            </a:endParaRPr>
          </a:p>
          <a:p>
            <a:pPr>
              <a:buFont typeface="Wingdings" pitchFamily="2" charset="2"/>
              <a:buNone/>
            </a:pPr>
            <a:r>
              <a:rPr lang="fr-FR" dirty="0" smtClean="0">
                <a:solidFill>
                  <a:schemeClr val="accent4">
                    <a:lumMod val="75000"/>
                  </a:schemeClr>
                </a:solidFill>
                <a:latin typeface="Times New Roman" pitchFamily="18" charset="0"/>
                <a:cs typeface="Times New Roman" pitchFamily="18" charset="0"/>
                <a:sym typeface="Wingdings" pitchFamily="2" charset="2"/>
              </a:rPr>
              <a:t></a:t>
            </a:r>
            <a:r>
              <a:rPr lang="fr-FR" dirty="0" smtClean="0">
                <a:solidFill>
                  <a:schemeClr val="accent4">
                    <a:lumMod val="75000"/>
                  </a:schemeClr>
                </a:solidFill>
                <a:cs typeface="Times New Roman" pitchFamily="18" charset="0"/>
              </a:rPr>
              <a:t> Ce sont des chiffres importants si on considère que moins d’un quart d’une promotion annuelle de centraliens se consacre effectivement à la recherche et au développement industriel.</a:t>
            </a:r>
          </a:p>
          <a:p>
            <a:pPr>
              <a:buFont typeface="Wingdings" pitchFamily="2" charset="2"/>
              <a:buNone/>
            </a:pPr>
            <a:endParaRPr lang="fr-FR" dirty="0" smtClean="0">
              <a:solidFill>
                <a:schemeClr val="accent4">
                  <a:lumMod val="75000"/>
                </a:schemeClr>
              </a:solidFill>
              <a:latin typeface="Times New Roman" pitchFamily="18" charset="0"/>
              <a:cs typeface="Times New Roman" pitchFamily="18" charset="0"/>
              <a:sym typeface="Wingdings" pitchFamily="2" charset="2"/>
            </a:endParaRPr>
          </a:p>
          <a:p>
            <a:pPr>
              <a:buFont typeface="Wingdings" pitchFamily="2" charset="2"/>
              <a:buNone/>
            </a:pPr>
            <a:endParaRPr lang="fr-FR" dirty="0" smtClean="0">
              <a:solidFill>
                <a:schemeClr val="accent4">
                  <a:lumMod val="75000"/>
                </a:schemeClr>
              </a:solidFill>
              <a:latin typeface="Times New Roman" pitchFamily="18" charset="0"/>
              <a:cs typeface="Times New Roman" pitchFamily="18" charset="0"/>
              <a:sym typeface="Wingdings" pitchFamily="2" charset="2"/>
            </a:endParaRPr>
          </a:p>
          <a:p>
            <a:pPr>
              <a:buFont typeface="Wingdings" pitchFamily="2" charset="2"/>
              <a:buNone/>
            </a:pPr>
            <a:r>
              <a:rPr lang="fr-FR" dirty="0" smtClean="0">
                <a:solidFill>
                  <a:schemeClr val="accent4">
                    <a:lumMod val="75000"/>
                  </a:schemeClr>
                </a:solidFill>
                <a:latin typeface="Times New Roman" pitchFamily="18" charset="0"/>
                <a:cs typeface="Times New Roman" pitchFamily="18" charset="0"/>
                <a:sym typeface="Wingdings" pitchFamily="2" charset="2"/>
              </a:rPr>
              <a:t></a:t>
            </a:r>
            <a:r>
              <a:rPr lang="fr-FR" dirty="0" smtClean="0">
                <a:solidFill>
                  <a:schemeClr val="accent4">
                    <a:lumMod val="75000"/>
                  </a:schemeClr>
                </a:solidFill>
                <a:cs typeface="Times New Roman" pitchFamily="18" charset="0"/>
              </a:rPr>
              <a:t> Ces ingénieurs actifs dans le domaine de la recherche se sentiront peu à peu en minorité et tenteront de se réunir pour sortir de leur isolement.</a:t>
            </a:r>
          </a:p>
          <a:p>
            <a:pPr marL="0" indent="0">
              <a:buNone/>
            </a:pPr>
            <a:endParaRPr lang="fr-FR" dirty="0"/>
          </a:p>
        </p:txBody>
      </p:sp>
    </p:spTree>
    <p:extLst>
      <p:ext uri="{BB962C8B-B14F-4D97-AF65-F5344CB8AC3E}">
        <p14:creationId xmlns:p14="http://schemas.microsoft.com/office/powerpoint/2010/main" val="191053761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smtClean="0">
                <a:solidFill>
                  <a:srgbClr val="660066"/>
                </a:solidFill>
              </a:rPr>
              <a:t>La Société des Ingénieurs Civils</a:t>
            </a:r>
            <a:endParaRPr lang="fr-FR" dirty="0">
              <a:solidFill>
                <a:srgbClr val="660066"/>
              </a:solidFill>
            </a:endParaRPr>
          </a:p>
        </p:txBody>
      </p:sp>
      <p:sp>
        <p:nvSpPr>
          <p:cNvPr id="3" name="Espace réservé du contenu 2"/>
          <p:cNvSpPr>
            <a:spLocks noGrp="1"/>
          </p:cNvSpPr>
          <p:nvPr>
            <p:ph idx="1"/>
          </p:nvPr>
        </p:nvSpPr>
        <p:spPr/>
        <p:txBody>
          <a:bodyPr/>
          <a:lstStyle/>
          <a:p>
            <a:pPr>
              <a:buFont typeface="Wingdings" pitchFamily="2" charset="2"/>
              <a:buNone/>
            </a:pPr>
            <a:r>
              <a:rPr lang="fr-FR" sz="2800" dirty="0" smtClean="0">
                <a:solidFill>
                  <a:schemeClr val="accent4">
                    <a:lumMod val="75000"/>
                  </a:schemeClr>
                </a:solidFill>
                <a:cs typeface="Times New Roman" pitchFamily="18" charset="0"/>
              </a:rPr>
              <a:t>1848 : ces ingénieurs se réunissent à Paris pour essayer de dégager les causes des difficultés qu’ils rencontrent dans la mise en application de leur savoir. Leur constat est le suivant :</a:t>
            </a:r>
          </a:p>
          <a:p>
            <a:pPr marL="447675" lvl="1" indent="-173038">
              <a:buFont typeface="Wingdings" pitchFamily="2" charset="2"/>
              <a:buChar char="§"/>
            </a:pPr>
            <a:r>
              <a:rPr lang="fr-FR" dirty="0">
                <a:solidFill>
                  <a:schemeClr val="accent4">
                    <a:lumMod val="75000"/>
                  </a:schemeClr>
                </a:solidFill>
                <a:cs typeface="Times New Roman" pitchFamily="18" charset="0"/>
              </a:rPr>
              <a:t>Les industriels se contentent souvent de perpétuer des technologies existantes dans la mesure où elles sont rentables ;</a:t>
            </a:r>
          </a:p>
          <a:p>
            <a:pPr marL="447675" lvl="1" indent="-173038">
              <a:buFont typeface="Wingdings" pitchFamily="2" charset="2"/>
              <a:buChar char="§"/>
            </a:pPr>
            <a:r>
              <a:rPr lang="fr-FR" dirty="0">
                <a:solidFill>
                  <a:schemeClr val="accent4">
                    <a:lumMod val="75000"/>
                  </a:schemeClr>
                </a:solidFill>
                <a:cs typeface="Times New Roman" pitchFamily="18" charset="0"/>
              </a:rPr>
              <a:t>Les industriels ont la fâcheuse tendance d’orienter leurs fils vers des carrières non industrielles.</a:t>
            </a:r>
          </a:p>
          <a:p>
            <a:endParaRPr lang="fr-FR" dirty="0"/>
          </a:p>
        </p:txBody>
      </p:sp>
    </p:spTree>
    <p:extLst>
      <p:ext uri="{BB962C8B-B14F-4D97-AF65-F5344CB8AC3E}">
        <p14:creationId xmlns:p14="http://schemas.microsoft.com/office/powerpoint/2010/main" val="9780308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solidFill>
                  <a:srgbClr val="604A7B"/>
                </a:solidFill>
              </a:rPr>
              <a:t>Les hommes et les femmes ingénieurs</a:t>
            </a:r>
            <a:endParaRPr lang="fr-FR" dirty="0">
              <a:solidFill>
                <a:srgbClr val="604A7B"/>
              </a:solidFill>
            </a:endParaRPr>
          </a:p>
        </p:txBody>
      </p:sp>
      <p:sp>
        <p:nvSpPr>
          <p:cNvPr id="3" name="Espace réservé du contenu 2"/>
          <p:cNvSpPr>
            <a:spLocks noGrp="1"/>
          </p:cNvSpPr>
          <p:nvPr>
            <p:ph idx="1"/>
          </p:nvPr>
        </p:nvSpPr>
        <p:spPr/>
        <p:txBody>
          <a:bodyPr/>
          <a:lstStyle/>
          <a:p>
            <a:pPr marL="0" indent="0">
              <a:buNone/>
            </a:pPr>
            <a:r>
              <a:rPr lang="fr-FR" dirty="0" smtClean="0"/>
              <a:t> </a:t>
            </a:r>
            <a:endParaRPr lang="fr-FR" dirty="0"/>
          </a:p>
        </p:txBody>
      </p:sp>
      <p:pic>
        <p:nvPicPr>
          <p:cNvPr id="4" name="Espace réservé du contenu 4"/>
          <p:cNvPicPr>
            <a:picLocks noGrp="1" noChangeAspect="1"/>
          </p:cNvPicPr>
          <p:nvPr/>
        </p:nvPicPr>
        <p:blipFill rotWithShape="1">
          <a:blip r:embed="rId2" cstate="print">
            <a:extLst>
              <a:ext uri="{28A0092B-C50C-407E-A947-70E740481C1C}">
                <a14:useLocalDpi xmlns:a14="http://schemas.microsoft.com/office/drawing/2010/main"/>
              </a:ext>
            </a:extLst>
          </a:blip>
          <a:srcRect l="-366"/>
          <a:stretch/>
        </p:blipFill>
        <p:spPr>
          <a:xfrm>
            <a:off x="64444" y="1764055"/>
            <a:ext cx="9144000" cy="5025272"/>
          </a:xfrm>
          <a:prstGeom prst="rect">
            <a:avLst/>
          </a:prstGeom>
        </p:spPr>
      </p:pic>
    </p:spTree>
    <p:extLst>
      <p:ext uri="{BB962C8B-B14F-4D97-AF65-F5344CB8AC3E}">
        <p14:creationId xmlns:p14="http://schemas.microsoft.com/office/powerpoint/2010/main" val="85149340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solidFill>
                  <a:srgbClr val="660066"/>
                </a:solidFill>
              </a:rPr>
              <a:t>Les objectifs de l’Association des ingénieurs civils</a:t>
            </a:r>
            <a:endParaRPr lang="fr-FR" sz="2800" dirty="0">
              <a:solidFill>
                <a:srgbClr val="660066"/>
              </a:solidFill>
            </a:endParaRPr>
          </a:p>
        </p:txBody>
      </p:sp>
      <p:sp>
        <p:nvSpPr>
          <p:cNvPr id="3" name="Espace réservé du contenu 2"/>
          <p:cNvSpPr>
            <a:spLocks noGrp="1"/>
          </p:cNvSpPr>
          <p:nvPr>
            <p:ph idx="1"/>
          </p:nvPr>
        </p:nvSpPr>
        <p:spPr/>
        <p:txBody>
          <a:bodyPr>
            <a:normAutofit fontScale="92500"/>
          </a:bodyPr>
          <a:lstStyle/>
          <a:p>
            <a:pPr marL="0" indent="0">
              <a:buNone/>
            </a:pPr>
            <a:r>
              <a:rPr lang="fr-FR" sz="2400" dirty="0" smtClean="0">
                <a:solidFill>
                  <a:schemeClr val="accent4">
                    <a:lumMod val="75000"/>
                  </a:schemeClr>
                </a:solidFill>
                <a:cs typeface="Times New Roman" pitchFamily="18" charset="0"/>
              </a:rPr>
              <a:t>À l’issue de cette réunion, les ingénieurs optent pour la création d’une organisation officielle dont les objectifs seront les suivants :</a:t>
            </a:r>
          </a:p>
          <a:p>
            <a:endParaRPr lang="fr-FR" sz="2400" dirty="0" smtClean="0">
              <a:solidFill>
                <a:schemeClr val="accent4">
                  <a:lumMod val="75000"/>
                </a:schemeClr>
              </a:solidFill>
              <a:cs typeface="Times New Roman" pitchFamily="18" charset="0"/>
            </a:endParaRPr>
          </a:p>
          <a:p>
            <a:pPr marL="447675" lvl="1" indent="-173038">
              <a:buFont typeface="Wingdings" pitchFamily="2" charset="2"/>
              <a:buChar char="§"/>
            </a:pPr>
            <a:r>
              <a:rPr lang="fr-FR" sz="2400" dirty="0" smtClean="0">
                <a:solidFill>
                  <a:schemeClr val="accent4">
                    <a:lumMod val="75000"/>
                  </a:schemeClr>
                </a:solidFill>
                <a:cs typeface="Times New Roman" pitchFamily="18" charset="0"/>
              </a:rPr>
              <a:t>Élever le statut, donc le prestige social, de l’industrie en tant qu’entité ;</a:t>
            </a:r>
          </a:p>
          <a:p>
            <a:pPr marL="447675" lvl="1" indent="-173038">
              <a:buFont typeface="Wingdings" pitchFamily="2" charset="2"/>
              <a:buChar char="§"/>
            </a:pPr>
            <a:endParaRPr lang="fr-FR" sz="2400" dirty="0" smtClean="0">
              <a:solidFill>
                <a:schemeClr val="accent4">
                  <a:lumMod val="75000"/>
                </a:schemeClr>
              </a:solidFill>
              <a:cs typeface="Times New Roman" pitchFamily="18" charset="0"/>
            </a:endParaRPr>
          </a:p>
          <a:p>
            <a:pPr marL="447675" lvl="1" indent="-173038">
              <a:buFont typeface="Wingdings" pitchFamily="2" charset="2"/>
              <a:buChar char="§"/>
            </a:pPr>
            <a:r>
              <a:rPr lang="fr-FR" sz="2400" dirty="0" smtClean="0">
                <a:solidFill>
                  <a:schemeClr val="accent4">
                    <a:lumMod val="75000"/>
                  </a:schemeClr>
                </a:solidFill>
                <a:cs typeface="Times New Roman" pitchFamily="18" charset="0"/>
              </a:rPr>
              <a:t>Définir les fonctions et les postes que devraient occuper les ingénieurs dans l’industrie.</a:t>
            </a:r>
          </a:p>
          <a:p>
            <a:pPr marL="447675" lvl="1" indent="-173038">
              <a:buFont typeface="Wingdings" pitchFamily="2" charset="2"/>
              <a:buChar char="§"/>
            </a:pPr>
            <a:endParaRPr lang="fr-FR" sz="2400" dirty="0" smtClean="0">
              <a:solidFill>
                <a:schemeClr val="accent4">
                  <a:lumMod val="75000"/>
                </a:schemeClr>
              </a:solidFill>
              <a:cs typeface="Times New Roman" pitchFamily="18" charset="0"/>
            </a:endParaRPr>
          </a:p>
          <a:p>
            <a:pPr marL="447675" lvl="1" indent="-173038">
              <a:buFont typeface="Wingdings" pitchFamily="2" charset="2"/>
              <a:buChar char="§"/>
            </a:pPr>
            <a:r>
              <a:rPr lang="fr-FR" sz="2400" dirty="0" smtClean="0">
                <a:solidFill>
                  <a:schemeClr val="accent4">
                    <a:lumMod val="75000"/>
                  </a:schemeClr>
                </a:solidFill>
                <a:cs typeface="Times New Roman" pitchFamily="18" charset="0"/>
              </a:rPr>
              <a:t>Cette association s’appellera la </a:t>
            </a:r>
            <a:r>
              <a:rPr lang="fr-FR" sz="2400" i="1" dirty="0" smtClean="0">
                <a:solidFill>
                  <a:schemeClr val="accent4">
                    <a:lumMod val="75000"/>
                  </a:schemeClr>
                </a:solidFill>
                <a:cs typeface="Times New Roman" pitchFamily="18" charset="0"/>
              </a:rPr>
              <a:t>Société des Ingénieurs Civils de France</a:t>
            </a:r>
            <a:r>
              <a:rPr lang="fr-FR" sz="2400" dirty="0" smtClean="0">
                <a:solidFill>
                  <a:schemeClr val="accent4">
                    <a:lumMod val="75000"/>
                  </a:schemeClr>
                </a:solidFill>
                <a:cs typeface="Times New Roman" pitchFamily="18" charset="0"/>
              </a:rPr>
              <a:t> (elle publiera un </a:t>
            </a:r>
            <a:r>
              <a:rPr lang="fr-FR" sz="2400" i="1" dirty="0" smtClean="0">
                <a:solidFill>
                  <a:schemeClr val="accent4">
                    <a:lumMod val="75000"/>
                  </a:schemeClr>
                </a:solidFill>
                <a:cs typeface="Times New Roman" pitchFamily="18" charset="0"/>
              </a:rPr>
              <a:t>Bulletin de la Société des Ingénieurs Civils de France</a:t>
            </a:r>
            <a:r>
              <a:rPr lang="fr-FR" sz="2400" dirty="0" smtClean="0">
                <a:solidFill>
                  <a:schemeClr val="accent4">
                    <a:lumMod val="75000"/>
                  </a:schemeClr>
                </a:solidFill>
                <a:cs typeface="Times New Roman" pitchFamily="18" charset="0"/>
              </a:rPr>
              <a:t>).</a:t>
            </a:r>
          </a:p>
          <a:p>
            <a:pPr marL="0" indent="0">
              <a:buNone/>
            </a:pPr>
            <a:endParaRPr lang="fr-FR" dirty="0"/>
          </a:p>
        </p:txBody>
      </p:sp>
    </p:spTree>
    <p:extLst>
      <p:ext uri="{BB962C8B-B14F-4D97-AF65-F5344CB8AC3E}">
        <p14:creationId xmlns:p14="http://schemas.microsoft.com/office/powerpoint/2010/main" val="422970741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847521"/>
          </a:xfrm>
        </p:spPr>
        <p:txBody>
          <a:bodyPr/>
          <a:lstStyle/>
          <a:p>
            <a:r>
              <a:rPr lang="fr-FR" dirty="0" smtClean="0">
                <a:solidFill>
                  <a:srgbClr val="660066"/>
                </a:solidFill>
              </a:rPr>
              <a:t>Une philosophie sous-jacente</a:t>
            </a:r>
            <a:endParaRPr lang="fr-FR" dirty="0">
              <a:solidFill>
                <a:srgbClr val="660066"/>
              </a:solidFill>
            </a:endParaRPr>
          </a:p>
        </p:txBody>
      </p:sp>
      <p:sp>
        <p:nvSpPr>
          <p:cNvPr id="3" name="Espace réservé du contenu 2"/>
          <p:cNvSpPr>
            <a:spLocks noGrp="1"/>
          </p:cNvSpPr>
          <p:nvPr>
            <p:ph idx="1"/>
          </p:nvPr>
        </p:nvSpPr>
        <p:spPr>
          <a:xfrm>
            <a:off x="0" y="1200449"/>
            <a:ext cx="9144000" cy="5462913"/>
          </a:xfrm>
        </p:spPr>
        <p:txBody>
          <a:bodyPr>
            <a:normAutofit fontScale="70000" lnSpcReduction="20000"/>
          </a:bodyPr>
          <a:lstStyle/>
          <a:p>
            <a:pPr>
              <a:buFont typeface="Wingdings" pitchFamily="2" charset="2"/>
              <a:buNone/>
            </a:pPr>
            <a:r>
              <a:rPr lang="fr-FR" dirty="0" smtClean="0">
                <a:solidFill>
                  <a:schemeClr val="accent4">
                    <a:lumMod val="75000"/>
                  </a:schemeClr>
                </a:solidFill>
                <a:cs typeface="Times New Roman" pitchFamily="18" charset="0"/>
              </a:rPr>
              <a:t>Philosophie de la Société des Ingénieurs Civils de France :</a:t>
            </a:r>
          </a:p>
          <a:p>
            <a:pPr lvl="1"/>
            <a:endParaRPr lang="fr-FR" dirty="0" smtClean="0">
              <a:solidFill>
                <a:schemeClr val="accent4">
                  <a:lumMod val="75000"/>
                </a:schemeClr>
              </a:solidFill>
              <a:cs typeface="Times New Roman" pitchFamily="18" charset="0"/>
            </a:endParaRPr>
          </a:p>
          <a:p>
            <a:pPr marL="534988" lvl="1" indent="-260350"/>
            <a:r>
              <a:rPr lang="fr-FR" dirty="0" smtClean="0">
                <a:solidFill>
                  <a:schemeClr val="accent4">
                    <a:lumMod val="75000"/>
                  </a:schemeClr>
                </a:solidFill>
                <a:cs typeface="Times New Roman" pitchFamily="18" charset="0"/>
              </a:rPr>
              <a:t>Adhésion à une philosophie sociale proche du positiviste de Comte* et de  l’élitisme saint-simonien**.</a:t>
            </a:r>
          </a:p>
          <a:p>
            <a:pPr marL="534988" lvl="1" indent="-260350"/>
            <a:endParaRPr lang="fr-FR" dirty="0" smtClean="0">
              <a:solidFill>
                <a:schemeClr val="accent4">
                  <a:lumMod val="75000"/>
                </a:schemeClr>
              </a:solidFill>
              <a:cs typeface="Times New Roman" pitchFamily="18" charset="0"/>
            </a:endParaRPr>
          </a:p>
          <a:p>
            <a:pPr marL="534988" lvl="1" indent="-260350"/>
            <a:r>
              <a:rPr lang="fr-FR" dirty="0" smtClean="0">
                <a:solidFill>
                  <a:schemeClr val="accent4">
                    <a:lumMod val="75000"/>
                  </a:schemeClr>
                </a:solidFill>
                <a:cs typeface="Times New Roman" pitchFamily="18" charset="0"/>
              </a:rPr>
              <a:t>Idée que le destin de l’humanité est fortement lié à une compréhension parfaite de la nature, des forces sociales et de l’homme ;</a:t>
            </a:r>
          </a:p>
          <a:p>
            <a:pPr marL="534988" lvl="1" indent="-260350"/>
            <a:endParaRPr lang="fr-FR" dirty="0" smtClean="0">
              <a:solidFill>
                <a:schemeClr val="accent4">
                  <a:lumMod val="75000"/>
                </a:schemeClr>
              </a:solidFill>
              <a:cs typeface="Times New Roman" pitchFamily="18" charset="0"/>
            </a:endParaRPr>
          </a:p>
          <a:p>
            <a:pPr marL="534988" lvl="1" indent="-260350"/>
            <a:r>
              <a:rPr lang="fr-FR" dirty="0" smtClean="0">
                <a:solidFill>
                  <a:schemeClr val="accent4">
                    <a:lumMod val="75000"/>
                  </a:schemeClr>
                </a:solidFill>
                <a:cs typeface="Times New Roman" pitchFamily="18" charset="0"/>
              </a:rPr>
              <a:t>Idée que l’ère du machinisme et de l’industrie représente un stade avancé du cheminement vers la compréhension et la perfection universelle ;</a:t>
            </a:r>
          </a:p>
          <a:p>
            <a:pPr marL="534988" lvl="1" indent="-260350"/>
            <a:endParaRPr lang="fr-FR" dirty="0" smtClean="0">
              <a:solidFill>
                <a:schemeClr val="accent4">
                  <a:lumMod val="75000"/>
                </a:schemeClr>
              </a:solidFill>
              <a:cs typeface="Times New Roman" pitchFamily="18" charset="0"/>
            </a:endParaRPr>
          </a:p>
          <a:p>
            <a:pPr marL="534988" lvl="1" indent="-260350"/>
            <a:r>
              <a:rPr lang="fr-FR" dirty="0" smtClean="0">
                <a:solidFill>
                  <a:schemeClr val="accent4">
                    <a:lumMod val="75000"/>
                  </a:schemeClr>
                </a:solidFill>
                <a:cs typeface="Times New Roman" pitchFamily="18" charset="0"/>
              </a:rPr>
              <a:t>Idée que l’industrialisation est essentielle au progrès humain car elle symbolise la domination de l’homme sur la nature et le libère en contribuant à accroître les richesses de la société.</a:t>
            </a:r>
            <a:r>
              <a:rPr lang="fr-FR" dirty="0" smtClean="0">
                <a:solidFill>
                  <a:schemeClr val="accent4">
                    <a:lumMod val="75000"/>
                  </a:schemeClr>
                </a:solidFill>
              </a:rPr>
              <a:t> </a:t>
            </a:r>
          </a:p>
          <a:p>
            <a:pPr marL="534988" lvl="1" indent="-260350"/>
            <a:endParaRPr lang="fr-FR" dirty="0" smtClean="0">
              <a:solidFill>
                <a:schemeClr val="accent4">
                  <a:lumMod val="75000"/>
                </a:schemeClr>
              </a:solidFill>
            </a:endParaRPr>
          </a:p>
          <a:p>
            <a:pPr marL="274638" lvl="1" indent="0" algn="r">
              <a:buNone/>
            </a:pPr>
            <a:r>
              <a:rPr lang="fr-FR" dirty="0" smtClean="0">
                <a:solidFill>
                  <a:schemeClr val="accent4">
                    <a:lumMod val="75000"/>
                  </a:schemeClr>
                </a:solidFill>
              </a:rPr>
              <a:t>*la certitude est fourni par l’expérience scientifique, uniquement.</a:t>
            </a:r>
          </a:p>
          <a:p>
            <a:pPr marL="274638" lvl="1" indent="0" algn="r">
              <a:buNone/>
            </a:pPr>
            <a:r>
              <a:rPr lang="fr-FR" dirty="0" smtClean="0">
                <a:solidFill>
                  <a:schemeClr val="accent4">
                    <a:lumMod val="75000"/>
                  </a:schemeClr>
                </a:solidFill>
              </a:rPr>
              <a:t>** la vision de la société des Saint-simoniens est dichotomique et non égalitaire (en très bref: exploiteurs et exploités)</a:t>
            </a:r>
          </a:p>
          <a:p>
            <a:pPr marL="0" indent="0">
              <a:buNone/>
            </a:pPr>
            <a:endParaRPr lang="fr-FR" dirty="0"/>
          </a:p>
        </p:txBody>
      </p:sp>
    </p:spTree>
    <p:extLst>
      <p:ext uri="{BB962C8B-B14F-4D97-AF65-F5344CB8AC3E}">
        <p14:creationId xmlns:p14="http://schemas.microsoft.com/office/powerpoint/2010/main" val="288764461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solidFill>
                  <a:srgbClr val="660066"/>
                </a:solidFill>
              </a:rPr>
              <a:t>Un lobby</a:t>
            </a:r>
            <a:endParaRPr lang="fr-FR" dirty="0">
              <a:solidFill>
                <a:srgbClr val="660066"/>
              </a:solidFill>
            </a:endParaRPr>
          </a:p>
        </p:txBody>
      </p:sp>
      <p:sp>
        <p:nvSpPr>
          <p:cNvPr id="3" name="Espace réservé du contenu 2"/>
          <p:cNvSpPr>
            <a:spLocks noGrp="1"/>
          </p:cNvSpPr>
          <p:nvPr>
            <p:ph idx="1"/>
          </p:nvPr>
        </p:nvSpPr>
        <p:spPr>
          <a:xfrm>
            <a:off x="60888" y="1600200"/>
            <a:ext cx="9083112" cy="5257800"/>
          </a:xfrm>
        </p:spPr>
        <p:txBody>
          <a:bodyPr/>
          <a:lstStyle/>
          <a:p>
            <a:pPr>
              <a:buFont typeface="Wingdings" pitchFamily="2" charset="2"/>
              <a:buNone/>
            </a:pPr>
            <a:r>
              <a:rPr lang="fr-FR" sz="2000" dirty="0" smtClean="0">
                <a:solidFill>
                  <a:schemeClr val="accent4">
                    <a:lumMod val="75000"/>
                  </a:schemeClr>
                </a:solidFill>
                <a:cs typeface="Times New Roman" pitchFamily="18" charset="0"/>
              </a:rPr>
              <a:t>La </a:t>
            </a:r>
            <a:r>
              <a:rPr lang="fr-FR" sz="2000" i="1" dirty="0" smtClean="0">
                <a:solidFill>
                  <a:schemeClr val="accent4">
                    <a:lumMod val="75000"/>
                  </a:schemeClr>
                </a:solidFill>
                <a:cs typeface="Times New Roman" pitchFamily="18" charset="0"/>
              </a:rPr>
              <a:t>Société des Ingénieurs Civils de France</a:t>
            </a:r>
            <a:r>
              <a:rPr lang="fr-FR" sz="2000" dirty="0" smtClean="0">
                <a:solidFill>
                  <a:schemeClr val="accent4">
                    <a:lumMod val="75000"/>
                  </a:schemeClr>
                </a:solidFill>
                <a:cs typeface="Times New Roman" pitchFamily="18" charset="0"/>
              </a:rPr>
              <a:t> sera donc un groupe de pression en faveur de certaines idées :</a:t>
            </a:r>
          </a:p>
          <a:p>
            <a:pPr>
              <a:buFont typeface="Wingdings" pitchFamily="2" charset="2"/>
              <a:buNone/>
            </a:pPr>
            <a:endParaRPr lang="fr-FR" sz="2000" dirty="0" smtClean="0">
              <a:solidFill>
                <a:schemeClr val="accent4">
                  <a:lumMod val="75000"/>
                </a:schemeClr>
              </a:solidFill>
              <a:cs typeface="Times New Roman" pitchFamily="18" charset="0"/>
            </a:endParaRPr>
          </a:p>
          <a:p>
            <a:pPr marL="442913" lvl="1" indent="-168275"/>
            <a:r>
              <a:rPr lang="fr-FR" sz="2000" dirty="0" smtClean="0">
                <a:solidFill>
                  <a:schemeClr val="accent4">
                    <a:lumMod val="75000"/>
                  </a:schemeClr>
                </a:solidFill>
                <a:cs typeface="Times New Roman" pitchFamily="18" charset="0"/>
              </a:rPr>
              <a:t>Volonté de faire en sorte que l’industrie, facteur du progrès humain, inspire confiance ;</a:t>
            </a:r>
          </a:p>
          <a:p>
            <a:pPr marL="442913" lvl="1" indent="-168275"/>
            <a:endParaRPr lang="fr-FR" sz="2000" dirty="0" smtClean="0">
              <a:solidFill>
                <a:schemeClr val="accent4">
                  <a:lumMod val="75000"/>
                </a:schemeClr>
              </a:solidFill>
              <a:cs typeface="Times New Roman" pitchFamily="18" charset="0"/>
            </a:endParaRPr>
          </a:p>
          <a:p>
            <a:pPr marL="442913" lvl="1" indent="-168275"/>
            <a:r>
              <a:rPr lang="fr-FR" sz="2000" dirty="0" smtClean="0">
                <a:solidFill>
                  <a:schemeClr val="accent4">
                    <a:lumMod val="75000"/>
                  </a:schemeClr>
                </a:solidFill>
                <a:cs typeface="Times New Roman" pitchFamily="18" charset="0"/>
              </a:rPr>
              <a:t>La sphère industrielle est le domaine privilégié de l’activité scientifique car c’est là que la science et la technique obtiennent les résultats les plus spectaculaires.</a:t>
            </a:r>
          </a:p>
          <a:p>
            <a:pPr marL="442913" lvl="1" indent="-168275"/>
            <a:endParaRPr lang="fr-FR" sz="2000" dirty="0" smtClean="0">
              <a:solidFill>
                <a:schemeClr val="accent4">
                  <a:lumMod val="75000"/>
                </a:schemeClr>
              </a:solidFill>
              <a:cs typeface="Times New Roman" pitchFamily="18" charset="0"/>
            </a:endParaRPr>
          </a:p>
          <a:p>
            <a:pPr marL="442913" lvl="1" indent="-168275"/>
            <a:r>
              <a:rPr lang="fr-FR" sz="2000" dirty="0" smtClean="0">
                <a:solidFill>
                  <a:schemeClr val="accent4">
                    <a:lumMod val="75000"/>
                  </a:schemeClr>
                </a:solidFill>
                <a:cs typeface="Times New Roman" pitchFamily="18" charset="0"/>
              </a:rPr>
              <a:t>Les ingénieurs sont d’ailleurs les mieux placés pour assurer l’interface entre le savoir scientifique et le progrès industriel, ce qui implique de leur laisser une pleine liberté dans l’accomplissement de leur tâche.</a:t>
            </a:r>
          </a:p>
          <a:p>
            <a:pPr marL="0" indent="0">
              <a:buNone/>
            </a:pPr>
            <a:endParaRPr lang="fr-FR" dirty="0"/>
          </a:p>
        </p:txBody>
      </p:sp>
    </p:spTree>
    <p:extLst>
      <p:ext uri="{BB962C8B-B14F-4D97-AF65-F5344CB8AC3E}">
        <p14:creationId xmlns:p14="http://schemas.microsoft.com/office/powerpoint/2010/main" val="91793092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solidFill>
                  <a:srgbClr val="660066"/>
                </a:solidFill>
              </a:rPr>
              <a:t>L’ingénieur civil : 1850-1880</a:t>
            </a:r>
            <a:endParaRPr lang="fr-FR" sz="2800" dirty="0">
              <a:solidFill>
                <a:srgbClr val="660066"/>
              </a:solidFill>
            </a:endParaRPr>
          </a:p>
        </p:txBody>
      </p:sp>
      <p:sp>
        <p:nvSpPr>
          <p:cNvPr id="3" name="Espace réservé du contenu 2"/>
          <p:cNvSpPr>
            <a:spLocks noGrp="1"/>
          </p:cNvSpPr>
          <p:nvPr>
            <p:ph idx="1"/>
          </p:nvPr>
        </p:nvSpPr>
        <p:spPr>
          <a:xfrm>
            <a:off x="457200" y="1600200"/>
            <a:ext cx="8686800" cy="5257800"/>
          </a:xfrm>
        </p:spPr>
        <p:txBody>
          <a:bodyPr>
            <a:normAutofit fontScale="85000" lnSpcReduction="20000"/>
          </a:bodyPr>
          <a:lstStyle/>
          <a:p>
            <a:pPr>
              <a:buFont typeface="Wingdings" pitchFamily="2" charset="2"/>
              <a:buNone/>
            </a:pPr>
            <a:r>
              <a:rPr lang="fr-FR" dirty="0" smtClean="0">
                <a:solidFill>
                  <a:schemeClr val="accent4">
                    <a:lumMod val="75000"/>
                  </a:schemeClr>
                </a:solidFill>
                <a:cs typeface="Times New Roman" pitchFamily="18" charset="0"/>
              </a:rPr>
              <a:t>Les problèmes que rencontrent les ingénieurs sur le terrain professionnel semblent avoir deux origines distinctes durant cette période 1850-1880 :</a:t>
            </a:r>
          </a:p>
          <a:p>
            <a:pPr lvl="1"/>
            <a:endParaRPr lang="fr-FR" dirty="0" smtClean="0">
              <a:solidFill>
                <a:schemeClr val="accent4">
                  <a:lumMod val="75000"/>
                </a:schemeClr>
              </a:solidFill>
              <a:cs typeface="Times New Roman" pitchFamily="18" charset="0"/>
            </a:endParaRPr>
          </a:p>
          <a:p>
            <a:pPr marL="442913" lvl="1" indent="-168275"/>
            <a:r>
              <a:rPr lang="fr-FR" dirty="0" smtClean="0">
                <a:solidFill>
                  <a:schemeClr val="accent4">
                    <a:lumMod val="75000"/>
                  </a:schemeClr>
                </a:solidFill>
                <a:cs typeface="Times New Roman" pitchFamily="18" charset="0"/>
              </a:rPr>
              <a:t>Durant le Second Empire et la Troisième République, il existe des dissensions très forte au sein de la communauté des ingénieurs ; les uns cherchent la légitimité par les postes de direction, les autres par la reconnaissance de leur compétence technique ;</a:t>
            </a:r>
          </a:p>
          <a:p>
            <a:pPr marL="442913" lvl="1" indent="-168275"/>
            <a:endParaRPr lang="fr-FR" dirty="0" smtClean="0">
              <a:solidFill>
                <a:schemeClr val="accent4">
                  <a:lumMod val="75000"/>
                </a:schemeClr>
              </a:solidFill>
              <a:cs typeface="Times New Roman" pitchFamily="18" charset="0"/>
            </a:endParaRPr>
          </a:p>
          <a:p>
            <a:pPr marL="442913" lvl="1" indent="-168275"/>
            <a:r>
              <a:rPr lang="fr-FR" dirty="0" smtClean="0">
                <a:solidFill>
                  <a:schemeClr val="accent4">
                    <a:lumMod val="75000"/>
                  </a:schemeClr>
                </a:solidFill>
                <a:cs typeface="Times New Roman" pitchFamily="18" charset="0"/>
              </a:rPr>
              <a:t>Il y a un manque de débouchés pour la profession d’ingénieur : beaucoup de tâches techniques restent encore à la portée d’un personnel de type </a:t>
            </a:r>
            <a:r>
              <a:rPr lang="fr-FR" dirty="0" err="1" smtClean="0">
                <a:solidFill>
                  <a:schemeClr val="accent4">
                    <a:lumMod val="75000"/>
                  </a:schemeClr>
                </a:solidFill>
                <a:cs typeface="Times New Roman" pitchFamily="18" charset="0"/>
              </a:rPr>
              <a:t>gadzart</a:t>
            </a:r>
            <a:r>
              <a:rPr lang="fr-FR" dirty="0" smtClean="0">
                <a:solidFill>
                  <a:schemeClr val="accent4">
                    <a:lumMod val="75000"/>
                  </a:schemeClr>
                </a:solidFill>
                <a:cs typeface="Times New Roman" pitchFamily="18" charset="0"/>
              </a:rPr>
              <a:t>, au bagage scientifique moyen. On se contente d’employer dans certains secteurs d’activité un personnel sous-qualifié de préférence aux ingénieurs de haut niveau ;</a:t>
            </a:r>
          </a:p>
          <a:p>
            <a:pPr marL="0" indent="0">
              <a:buNone/>
            </a:pPr>
            <a:endParaRPr lang="fr-FR" dirty="0"/>
          </a:p>
        </p:txBody>
      </p:sp>
    </p:spTree>
    <p:extLst>
      <p:ext uri="{BB962C8B-B14F-4D97-AF65-F5344CB8AC3E}">
        <p14:creationId xmlns:p14="http://schemas.microsoft.com/office/powerpoint/2010/main" val="18674795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812725"/>
          </a:xfrm>
        </p:spPr>
        <p:txBody>
          <a:bodyPr/>
          <a:lstStyle/>
          <a:p>
            <a:r>
              <a:rPr lang="fr-FR" dirty="0" smtClean="0"/>
              <a:t> </a:t>
            </a:r>
            <a:r>
              <a:rPr lang="fr-FR" dirty="0" smtClean="0">
                <a:solidFill>
                  <a:srgbClr val="660066"/>
                </a:solidFill>
              </a:rPr>
              <a:t>L’ingénieur civil :1880-1914</a:t>
            </a:r>
            <a:endParaRPr lang="fr-FR" dirty="0">
              <a:solidFill>
                <a:srgbClr val="660066"/>
              </a:solidFill>
            </a:endParaRPr>
          </a:p>
        </p:txBody>
      </p:sp>
      <p:sp>
        <p:nvSpPr>
          <p:cNvPr id="3" name="Espace réservé du contenu 2"/>
          <p:cNvSpPr>
            <a:spLocks noGrp="1"/>
          </p:cNvSpPr>
          <p:nvPr>
            <p:ph idx="1"/>
          </p:nvPr>
        </p:nvSpPr>
        <p:spPr>
          <a:xfrm>
            <a:off x="69586" y="1600200"/>
            <a:ext cx="9074414" cy="5257800"/>
          </a:xfrm>
        </p:spPr>
        <p:txBody>
          <a:bodyPr>
            <a:normAutofit fontScale="70000" lnSpcReduction="20000"/>
          </a:bodyPr>
          <a:lstStyle/>
          <a:p>
            <a:pPr>
              <a:buFont typeface="Wingdings" pitchFamily="2" charset="2"/>
              <a:buNone/>
            </a:pPr>
            <a:r>
              <a:rPr lang="fr-FR" dirty="0" smtClean="0">
                <a:solidFill>
                  <a:schemeClr val="accent4">
                    <a:lumMod val="75000"/>
                  </a:schemeClr>
                </a:solidFill>
                <a:cs typeface="Times New Roman" pitchFamily="18" charset="0"/>
              </a:rPr>
              <a:t>Cette situation défavorable va se modifier nettement entre 1880 et 1914 : on va voir peu à peu apparaître une reconnaissance des ingénieurs comme groupe professionnel lié à des tâches techniques.</a:t>
            </a:r>
          </a:p>
          <a:p>
            <a:pPr>
              <a:buFont typeface="Wingdings" pitchFamily="2" charset="2"/>
              <a:buNone/>
            </a:pPr>
            <a:endParaRPr lang="fr-FR" dirty="0" smtClean="0">
              <a:solidFill>
                <a:schemeClr val="accent4">
                  <a:lumMod val="75000"/>
                </a:schemeClr>
              </a:solidFill>
              <a:cs typeface="Times New Roman" pitchFamily="18" charset="0"/>
            </a:endParaRPr>
          </a:p>
          <a:p>
            <a:pPr>
              <a:buFont typeface="Wingdings" pitchFamily="2" charset="2"/>
              <a:buNone/>
            </a:pPr>
            <a:r>
              <a:rPr lang="fr-FR" dirty="0" smtClean="0">
                <a:solidFill>
                  <a:schemeClr val="accent4">
                    <a:lumMod val="75000"/>
                  </a:schemeClr>
                </a:solidFill>
                <a:cs typeface="Times New Roman" pitchFamily="18" charset="0"/>
              </a:rPr>
              <a:t>Ces changements sont en partie dus aux transformations de l’industrie française, dont les besoins en savoir technologique se font plus aigus.</a:t>
            </a:r>
          </a:p>
          <a:p>
            <a:pPr>
              <a:buFont typeface="Wingdings" pitchFamily="2" charset="2"/>
              <a:buNone/>
            </a:pPr>
            <a:r>
              <a:rPr lang="fr-FR" dirty="0" smtClean="0">
                <a:solidFill>
                  <a:schemeClr val="accent4">
                    <a:lumMod val="75000"/>
                  </a:schemeClr>
                </a:solidFill>
                <a:cs typeface="Times New Roman" pitchFamily="18" charset="0"/>
              </a:rPr>
              <a:t>1880-1914 : une croissance spectaculaire de l’industrie, surtout dans les secteurs de haute technicité :</a:t>
            </a:r>
          </a:p>
          <a:p>
            <a:pPr marL="534988" lvl="1" indent="-260350"/>
            <a:r>
              <a:rPr lang="fr-FR" dirty="0" smtClean="0">
                <a:solidFill>
                  <a:schemeClr val="accent4">
                    <a:lumMod val="75000"/>
                  </a:schemeClr>
                </a:solidFill>
                <a:cs typeface="Times New Roman" pitchFamily="18" charset="0"/>
              </a:rPr>
              <a:t>Caoutchouc : + 10,9% de croissance par an entre 1885-1894 ;</a:t>
            </a:r>
          </a:p>
          <a:p>
            <a:pPr marL="534988" lvl="1" indent="-260350"/>
            <a:r>
              <a:rPr lang="fr-FR" dirty="0" smtClean="0">
                <a:solidFill>
                  <a:schemeClr val="accent4">
                    <a:lumMod val="75000"/>
                  </a:schemeClr>
                </a:solidFill>
                <a:cs typeface="Times New Roman" pitchFamily="18" charset="0"/>
              </a:rPr>
              <a:t>Industrie chimique : +5,5% par an de croissance sur cette même période.</a:t>
            </a:r>
          </a:p>
          <a:p>
            <a:pPr marL="534988" lvl="1" indent="-260350"/>
            <a:r>
              <a:rPr lang="fr-FR" dirty="0" smtClean="0">
                <a:solidFill>
                  <a:schemeClr val="accent4">
                    <a:lumMod val="75000"/>
                  </a:schemeClr>
                </a:solidFill>
                <a:cs typeface="Times New Roman" pitchFamily="18" charset="0"/>
              </a:rPr>
              <a:t>1895-1900 : croissance annuelle de 7,4% pour la sidérurgie dont 31,6% pour l’aluminium et 13,6% pour l’industrie automobile ;</a:t>
            </a:r>
          </a:p>
          <a:p>
            <a:pPr marL="534988" lvl="1" indent="-260350"/>
            <a:r>
              <a:rPr lang="fr-FR" dirty="0" smtClean="0">
                <a:solidFill>
                  <a:schemeClr val="accent4">
                    <a:lumMod val="75000"/>
                  </a:schemeClr>
                </a:solidFill>
                <a:cs typeface="Times New Roman" pitchFamily="18" charset="0"/>
              </a:rPr>
              <a:t>Deux nouveaux secteurs nécessitant un savoir de pointe : l’électricité et les matières synthétiques ; ils dépendent en grande partie des applications de la physique et de la chimie ;</a:t>
            </a:r>
          </a:p>
          <a:p>
            <a:pPr marL="534988" lvl="1" indent="-260350"/>
            <a:r>
              <a:rPr lang="fr-FR" dirty="0" smtClean="0">
                <a:solidFill>
                  <a:schemeClr val="accent4">
                    <a:lumMod val="75000"/>
                  </a:schemeClr>
                </a:solidFill>
                <a:cs typeface="Times New Roman" pitchFamily="18" charset="0"/>
              </a:rPr>
              <a:t>Expansion de la l’industrie pharmaceutique ;</a:t>
            </a:r>
          </a:p>
          <a:p>
            <a:pPr marL="534988" lvl="1" indent="-260350"/>
            <a:r>
              <a:rPr lang="fr-FR" dirty="0" smtClean="0">
                <a:solidFill>
                  <a:schemeClr val="accent4">
                    <a:lumMod val="75000"/>
                  </a:schemeClr>
                </a:solidFill>
                <a:cs typeface="Times New Roman" pitchFamily="18" charset="0"/>
              </a:rPr>
              <a:t>Expansion du champ occupé à la fabrication des moteurs à combustion interne.</a:t>
            </a:r>
            <a:r>
              <a:rPr lang="fr-FR" dirty="0" smtClean="0">
                <a:solidFill>
                  <a:schemeClr val="accent4">
                    <a:lumMod val="75000"/>
                  </a:schemeClr>
                </a:solidFill>
              </a:rPr>
              <a:t> </a:t>
            </a:r>
          </a:p>
          <a:p>
            <a:pPr marL="0" indent="0">
              <a:buNone/>
            </a:pPr>
            <a:endParaRPr lang="fr-FR" dirty="0">
              <a:solidFill>
                <a:schemeClr val="accent4">
                  <a:lumMod val="75000"/>
                </a:schemeClr>
              </a:solidFill>
            </a:endParaRPr>
          </a:p>
        </p:txBody>
      </p:sp>
    </p:spTree>
    <p:extLst>
      <p:ext uri="{BB962C8B-B14F-4D97-AF65-F5344CB8AC3E}">
        <p14:creationId xmlns:p14="http://schemas.microsoft.com/office/powerpoint/2010/main" val="3314711593"/>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934510"/>
          </a:xfrm>
        </p:spPr>
        <p:txBody>
          <a:bodyPr>
            <a:normAutofit fontScale="90000"/>
          </a:bodyPr>
          <a:lstStyle/>
          <a:p>
            <a:r>
              <a:rPr lang="fr-FR" sz="2800" i="1" dirty="0" smtClean="0">
                <a:solidFill>
                  <a:srgbClr val="660066"/>
                </a:solidFill>
              </a:rPr>
              <a:t>C. Troisième </a:t>
            </a:r>
            <a:r>
              <a:rPr lang="fr-FR" sz="2800" i="1" dirty="0">
                <a:solidFill>
                  <a:srgbClr val="660066"/>
                </a:solidFill>
              </a:rPr>
              <a:t>période (1880-1920</a:t>
            </a:r>
            <a:r>
              <a:rPr lang="fr-FR" sz="2800" i="1" dirty="0" smtClean="0">
                <a:solidFill>
                  <a:srgbClr val="660066"/>
                </a:solidFill>
              </a:rPr>
              <a:t>)</a:t>
            </a:r>
            <a:r>
              <a:rPr lang="fr-FR" sz="2800" i="1" dirty="0">
                <a:solidFill>
                  <a:srgbClr val="660066"/>
                </a:solidFill>
              </a:rPr>
              <a:t/>
            </a:r>
            <a:br>
              <a:rPr lang="fr-FR" sz="2800" i="1" dirty="0">
                <a:solidFill>
                  <a:srgbClr val="660066"/>
                </a:solidFill>
              </a:rPr>
            </a:br>
            <a:r>
              <a:rPr lang="fr-FR" sz="2800" dirty="0">
                <a:solidFill>
                  <a:srgbClr val="660066"/>
                </a:solidFill>
              </a:rPr>
              <a:t>Les </a:t>
            </a:r>
            <a:r>
              <a:rPr lang="fr-FR" sz="2800" dirty="0" smtClean="0">
                <a:solidFill>
                  <a:srgbClr val="660066"/>
                </a:solidFill>
              </a:rPr>
              <a:t>nouvelles écoles</a:t>
            </a:r>
            <a:endParaRPr lang="fr-FR" sz="2800" dirty="0">
              <a:solidFill>
                <a:srgbClr val="660066"/>
              </a:solidFill>
            </a:endParaRPr>
          </a:p>
        </p:txBody>
      </p:sp>
      <p:sp>
        <p:nvSpPr>
          <p:cNvPr id="3" name="Espace réservé du contenu 2"/>
          <p:cNvSpPr>
            <a:spLocks noGrp="1"/>
          </p:cNvSpPr>
          <p:nvPr>
            <p:ph idx="1"/>
          </p:nvPr>
        </p:nvSpPr>
        <p:spPr>
          <a:xfrm>
            <a:off x="0" y="1600200"/>
            <a:ext cx="9144000" cy="5257800"/>
          </a:xfrm>
        </p:spPr>
        <p:txBody>
          <a:bodyPr>
            <a:normAutofit fontScale="70000" lnSpcReduction="20000"/>
          </a:bodyPr>
          <a:lstStyle/>
          <a:p>
            <a:pPr>
              <a:buFont typeface="Wingdings" pitchFamily="2" charset="2"/>
              <a:buNone/>
            </a:pPr>
            <a:r>
              <a:rPr lang="fr-FR" dirty="0" smtClean="0">
                <a:solidFill>
                  <a:schemeClr val="accent4">
                    <a:lumMod val="75000"/>
                  </a:schemeClr>
                </a:solidFill>
                <a:cs typeface="Times New Roman" pitchFamily="18" charset="0"/>
              </a:rPr>
              <a:t>Autour de 1880, les industriels commencent à se plaindre d’une pénurie d’ingénieurs dans certains domaines (physique et chimie). Entre 1883 et 1909 on va donc créer de nouvelles écoles d’ingénieurs susceptibles d’aider à répondre à cette demande pressante :</a:t>
            </a:r>
          </a:p>
          <a:p>
            <a:pPr>
              <a:buFont typeface="Wingdings" pitchFamily="2" charset="2"/>
              <a:buChar char="à"/>
            </a:pPr>
            <a:endParaRPr lang="fr-FR" dirty="0" smtClean="0">
              <a:solidFill>
                <a:schemeClr val="accent4">
                  <a:lumMod val="75000"/>
                </a:schemeClr>
              </a:solidFill>
              <a:cs typeface="Times New Roman" pitchFamily="18" charset="0"/>
            </a:endParaRPr>
          </a:p>
          <a:p>
            <a:pPr marL="442913" lvl="1" indent="-168275"/>
            <a:r>
              <a:rPr lang="fr-FR" dirty="0" smtClean="0">
                <a:solidFill>
                  <a:schemeClr val="accent4">
                    <a:lumMod val="75000"/>
                  </a:schemeClr>
                </a:solidFill>
                <a:cs typeface="Times New Roman" pitchFamily="18" charset="0"/>
              </a:rPr>
              <a:t>1883 : sous la pression des industriels le Conseil Municipal de la ville de Paris crée l’École de Physique et de Chimie Industrielle (qui deviendra l’École Supérieure de Physique et de Chimie) ;</a:t>
            </a:r>
          </a:p>
          <a:p>
            <a:pPr marL="442913" lvl="1" indent="-168275"/>
            <a:endParaRPr lang="fr-FR" dirty="0" smtClean="0">
              <a:solidFill>
                <a:schemeClr val="accent4">
                  <a:lumMod val="75000"/>
                </a:schemeClr>
              </a:solidFill>
              <a:cs typeface="Times New Roman" pitchFamily="18" charset="0"/>
            </a:endParaRPr>
          </a:p>
          <a:p>
            <a:pPr marL="442913" lvl="1" indent="-168275"/>
            <a:r>
              <a:rPr lang="fr-FR" dirty="0" smtClean="0">
                <a:solidFill>
                  <a:schemeClr val="accent4">
                    <a:lumMod val="75000"/>
                  </a:schemeClr>
                </a:solidFill>
                <a:cs typeface="Times New Roman" pitchFamily="18" charset="0"/>
              </a:rPr>
              <a:t>1893 : la Société Internationale d’Électricité crée une école privée, l’École d’Électricité de Paris (rebaptisée ensuite École Supérieure d’Électricité) ;</a:t>
            </a:r>
          </a:p>
          <a:p>
            <a:pPr marL="442913" lvl="1" indent="-168275"/>
            <a:endParaRPr lang="fr-FR" dirty="0" smtClean="0">
              <a:solidFill>
                <a:schemeClr val="accent4">
                  <a:lumMod val="75000"/>
                </a:schemeClr>
              </a:solidFill>
              <a:cs typeface="Times New Roman" pitchFamily="18" charset="0"/>
            </a:endParaRPr>
          </a:p>
          <a:p>
            <a:pPr marL="442913" lvl="1" indent="-168275"/>
            <a:r>
              <a:rPr lang="fr-FR" dirty="0" smtClean="0">
                <a:solidFill>
                  <a:schemeClr val="accent4">
                    <a:lumMod val="75000"/>
                  </a:schemeClr>
                </a:solidFill>
                <a:cs typeface="Times New Roman" pitchFamily="18" charset="0"/>
              </a:rPr>
              <a:t>1897-1909 : les facultés des sciences de Lille, Grenoble, Lyon, Nancy et Toulouse mettent à leur programme des cours de formation pour les futurs ingénieurs et elles délivrent des diplômes.</a:t>
            </a:r>
          </a:p>
          <a:p>
            <a:pPr>
              <a:buFont typeface="Wingdings" pitchFamily="2" charset="2"/>
              <a:buNone/>
            </a:pPr>
            <a:endParaRPr lang="fr-FR" dirty="0" smtClean="0">
              <a:solidFill>
                <a:schemeClr val="accent4">
                  <a:lumMod val="75000"/>
                </a:schemeClr>
              </a:solidFill>
              <a:latin typeface="Times New Roman" pitchFamily="18" charset="0"/>
              <a:cs typeface="Times New Roman" pitchFamily="18" charset="0"/>
              <a:sym typeface="Wingdings" pitchFamily="2" charset="2"/>
            </a:endParaRPr>
          </a:p>
          <a:p>
            <a:pPr algn="ctr">
              <a:buFont typeface="Wingdings" pitchFamily="2" charset="2"/>
              <a:buNone/>
            </a:pPr>
            <a:r>
              <a:rPr lang="fr-FR" dirty="0" smtClean="0">
                <a:solidFill>
                  <a:schemeClr val="accent4">
                    <a:lumMod val="75000"/>
                  </a:schemeClr>
                </a:solidFill>
                <a:latin typeface="Times New Roman" pitchFamily="18" charset="0"/>
                <a:cs typeface="Times New Roman" pitchFamily="18" charset="0"/>
                <a:sym typeface="Wingdings" pitchFamily="2" charset="2"/>
              </a:rPr>
              <a:t></a:t>
            </a:r>
            <a:r>
              <a:rPr lang="fr-FR" dirty="0" smtClean="0">
                <a:solidFill>
                  <a:schemeClr val="accent4">
                    <a:lumMod val="75000"/>
                  </a:schemeClr>
                </a:solidFill>
                <a:cs typeface="Times New Roman" pitchFamily="18" charset="0"/>
              </a:rPr>
              <a:t> 1904-1914 : ces nouvelles écoles et facultés formeront au total 120 ingénieurs par an ; ce chiffre passera à 200 après 1918.</a:t>
            </a:r>
            <a:endParaRPr lang="fr-FR" dirty="0">
              <a:solidFill>
                <a:schemeClr val="accent4">
                  <a:lumMod val="75000"/>
                </a:schemeClr>
              </a:solidFill>
            </a:endParaRPr>
          </a:p>
        </p:txBody>
      </p:sp>
    </p:spTree>
    <p:extLst>
      <p:ext uri="{BB962C8B-B14F-4D97-AF65-F5344CB8AC3E}">
        <p14:creationId xmlns:p14="http://schemas.microsoft.com/office/powerpoint/2010/main" val="331473538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891015"/>
          </a:xfrm>
        </p:spPr>
        <p:txBody>
          <a:bodyPr>
            <a:normAutofit/>
          </a:bodyPr>
          <a:lstStyle/>
          <a:p>
            <a:r>
              <a:rPr lang="fr-FR" sz="2800" dirty="0" smtClean="0">
                <a:solidFill>
                  <a:srgbClr val="660066"/>
                </a:solidFill>
              </a:rPr>
              <a:t>Les programmes d’enseignement</a:t>
            </a:r>
            <a:endParaRPr lang="fr-FR" sz="2800" dirty="0">
              <a:solidFill>
                <a:srgbClr val="660066"/>
              </a:solidFill>
            </a:endParaRPr>
          </a:p>
        </p:txBody>
      </p:sp>
      <p:sp>
        <p:nvSpPr>
          <p:cNvPr id="3" name="Espace réservé du contenu 2"/>
          <p:cNvSpPr>
            <a:spLocks noGrp="1"/>
          </p:cNvSpPr>
          <p:nvPr>
            <p:ph idx="1"/>
          </p:nvPr>
        </p:nvSpPr>
        <p:spPr>
          <a:xfrm>
            <a:off x="0" y="1391825"/>
            <a:ext cx="9144000" cy="5466175"/>
          </a:xfrm>
        </p:spPr>
        <p:txBody>
          <a:bodyPr>
            <a:normAutofit fontScale="77500" lnSpcReduction="20000"/>
          </a:bodyPr>
          <a:lstStyle/>
          <a:p>
            <a:pPr>
              <a:buFont typeface="Wingdings" pitchFamily="2" charset="2"/>
              <a:buNone/>
            </a:pPr>
            <a:r>
              <a:rPr lang="fr-FR" dirty="0" smtClean="0">
                <a:solidFill>
                  <a:schemeClr val="accent4">
                    <a:lumMod val="75000"/>
                  </a:schemeClr>
                </a:solidFill>
                <a:cs typeface="Times New Roman" pitchFamily="18" charset="0"/>
              </a:rPr>
              <a:t>Les instituts de province et les écoles parisiennes ont à peu près les mêmes programmes qui s’étendent sur 3 ans d’études :</a:t>
            </a:r>
          </a:p>
          <a:p>
            <a:pPr marL="447675" lvl="1" indent="-173038">
              <a:buFont typeface="Wingdings" pitchFamily="2" charset="2"/>
              <a:buChar char="§"/>
            </a:pPr>
            <a:r>
              <a:rPr lang="fr-FR" dirty="0" smtClean="0">
                <a:solidFill>
                  <a:schemeClr val="accent4">
                    <a:lumMod val="75000"/>
                  </a:schemeClr>
                </a:solidFill>
                <a:cs typeface="Times New Roman" pitchFamily="18" charset="0"/>
              </a:rPr>
              <a:t>18 premiers mois : physique et chimie générales, mathématiques de base ; un 1/3 de travaux de laboratoire</a:t>
            </a:r>
          </a:p>
          <a:p>
            <a:pPr marL="447675" lvl="1" indent="-173038">
              <a:buFont typeface="Wingdings" pitchFamily="2" charset="2"/>
              <a:buChar char="§"/>
            </a:pPr>
            <a:r>
              <a:rPr lang="fr-FR" dirty="0" smtClean="0">
                <a:solidFill>
                  <a:schemeClr val="accent4">
                    <a:lumMod val="75000"/>
                  </a:schemeClr>
                </a:solidFill>
                <a:cs typeface="Times New Roman" pitchFamily="18" charset="0"/>
              </a:rPr>
              <a:t>18 mois suivants : spécialisation dans des branches diverses ; initiation aux découvertes les plus récentes de la recherche en technologie industrielle ; 70% de travaux de laboratoire + stage de 3 à 6 mois dans l’industrie.</a:t>
            </a:r>
          </a:p>
          <a:p>
            <a:pPr>
              <a:buFont typeface="Wingdings" pitchFamily="2" charset="2"/>
              <a:buNone/>
            </a:pPr>
            <a:endParaRPr lang="fr-FR" dirty="0" smtClean="0">
              <a:solidFill>
                <a:schemeClr val="accent4">
                  <a:lumMod val="75000"/>
                </a:schemeClr>
              </a:solidFill>
              <a:cs typeface="Times New Roman" pitchFamily="18" charset="0"/>
            </a:endParaRPr>
          </a:p>
          <a:p>
            <a:pPr>
              <a:buFont typeface="Wingdings" pitchFamily="2" charset="2"/>
              <a:buNone/>
            </a:pPr>
            <a:r>
              <a:rPr lang="fr-FR" dirty="0" smtClean="0">
                <a:solidFill>
                  <a:schemeClr val="accent4">
                    <a:lumMod val="75000"/>
                  </a:schemeClr>
                </a:solidFill>
                <a:cs typeface="Times New Roman" pitchFamily="18" charset="0"/>
              </a:rPr>
              <a:t>Caractéristiques du recrutement :</a:t>
            </a:r>
          </a:p>
          <a:p>
            <a:pPr marL="447675" lvl="1" indent="-173038">
              <a:buFont typeface="Wingdings" pitchFamily="2" charset="2"/>
              <a:buChar char="§"/>
            </a:pPr>
            <a:r>
              <a:rPr lang="fr-FR" dirty="0" smtClean="0">
                <a:solidFill>
                  <a:schemeClr val="accent4">
                    <a:lumMod val="75000"/>
                  </a:schemeClr>
                </a:solidFill>
                <a:cs typeface="Times New Roman" pitchFamily="18" charset="0"/>
              </a:rPr>
              <a:t>L’âge moyen d’entrée dans ces écoles est de 18 ans :</a:t>
            </a:r>
          </a:p>
          <a:p>
            <a:pPr marL="447675" lvl="1" indent="-173038">
              <a:buFont typeface="Wingdings" pitchFamily="2" charset="2"/>
              <a:buChar char="§"/>
            </a:pPr>
            <a:r>
              <a:rPr lang="fr-FR" dirty="0" smtClean="0">
                <a:solidFill>
                  <a:schemeClr val="accent4">
                    <a:lumMod val="75000"/>
                  </a:schemeClr>
                </a:solidFill>
                <a:cs typeface="Times New Roman" pitchFamily="18" charset="0"/>
              </a:rPr>
              <a:t>Les écoles d’ingénieurs parisiennes recrutent sur concours ;</a:t>
            </a:r>
          </a:p>
          <a:p>
            <a:pPr marL="447675" lvl="1" indent="-173038">
              <a:buFont typeface="Wingdings" pitchFamily="2" charset="2"/>
              <a:buChar char="§"/>
            </a:pPr>
            <a:r>
              <a:rPr lang="fr-FR" dirty="0" smtClean="0">
                <a:solidFill>
                  <a:schemeClr val="accent4">
                    <a:lumMod val="75000"/>
                  </a:schemeClr>
                </a:solidFill>
                <a:cs typeface="Times New Roman" pitchFamily="18" charset="0"/>
              </a:rPr>
              <a:t>Les instituts de province recrutent soit sur concours soit avec le simple baccalauréat.</a:t>
            </a:r>
          </a:p>
          <a:p>
            <a:pPr marL="447675" lvl="1" indent="-173038">
              <a:buFont typeface="Wingdings" pitchFamily="2" charset="2"/>
              <a:buChar char="§"/>
            </a:pPr>
            <a:r>
              <a:rPr lang="fr-FR" dirty="0" smtClean="0">
                <a:solidFill>
                  <a:schemeClr val="accent4">
                    <a:lumMod val="75000"/>
                  </a:schemeClr>
                </a:solidFill>
                <a:cs typeface="Times New Roman" pitchFamily="18" charset="0"/>
              </a:rPr>
              <a:t>Ces concours demandent des connaissances en algèbre, géométrie plane, géométrie spatiale, dessin industriel, physique, chimie élémentaire.</a:t>
            </a:r>
          </a:p>
          <a:p>
            <a:pPr marL="0" indent="0">
              <a:buNone/>
            </a:pPr>
            <a:endParaRPr lang="fr-FR" dirty="0"/>
          </a:p>
        </p:txBody>
      </p:sp>
    </p:spTree>
    <p:extLst>
      <p:ext uri="{BB962C8B-B14F-4D97-AF65-F5344CB8AC3E}">
        <p14:creationId xmlns:p14="http://schemas.microsoft.com/office/powerpoint/2010/main" val="84803383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795327"/>
          </a:xfrm>
        </p:spPr>
        <p:txBody>
          <a:bodyPr>
            <a:normAutofit/>
          </a:bodyPr>
          <a:lstStyle/>
          <a:p>
            <a:r>
              <a:rPr lang="fr-FR" sz="2800" dirty="0" smtClean="0">
                <a:solidFill>
                  <a:srgbClr val="660066"/>
                </a:solidFill>
              </a:rPr>
              <a:t>Origines et devenir de ces nouveaux ingénieurs</a:t>
            </a:r>
            <a:endParaRPr lang="fr-FR" sz="2800" dirty="0">
              <a:solidFill>
                <a:srgbClr val="660066"/>
              </a:solidFill>
            </a:endParaRPr>
          </a:p>
        </p:txBody>
      </p:sp>
      <p:sp>
        <p:nvSpPr>
          <p:cNvPr id="3" name="Espace réservé du contenu 2"/>
          <p:cNvSpPr>
            <a:spLocks noGrp="1"/>
          </p:cNvSpPr>
          <p:nvPr>
            <p:ph idx="1"/>
          </p:nvPr>
        </p:nvSpPr>
        <p:spPr>
          <a:xfrm>
            <a:off x="0" y="1600200"/>
            <a:ext cx="9144000" cy="5257800"/>
          </a:xfrm>
        </p:spPr>
        <p:txBody>
          <a:bodyPr>
            <a:normAutofit fontScale="70000" lnSpcReduction="20000"/>
          </a:bodyPr>
          <a:lstStyle/>
          <a:p>
            <a:pPr>
              <a:buFont typeface="Wingdings" pitchFamily="2" charset="2"/>
              <a:buNone/>
            </a:pPr>
            <a:r>
              <a:rPr lang="fr-FR" dirty="0" smtClean="0">
                <a:solidFill>
                  <a:schemeClr val="accent4">
                    <a:lumMod val="75000"/>
                  </a:schemeClr>
                </a:solidFill>
                <a:cs typeface="Times New Roman" pitchFamily="18" charset="0"/>
              </a:rPr>
              <a:t>Ces instituts et ces écoles recruteront principalement leurs élèves dans les couches moyennes et inférieures de la moyenne bourgeoisie française.</a:t>
            </a:r>
          </a:p>
          <a:p>
            <a:pPr>
              <a:buFont typeface="Wingdings" pitchFamily="2" charset="2"/>
              <a:buNone/>
            </a:pPr>
            <a:endParaRPr lang="fr-FR" dirty="0" smtClean="0">
              <a:solidFill>
                <a:schemeClr val="accent4">
                  <a:lumMod val="75000"/>
                </a:schemeClr>
              </a:solidFill>
              <a:cs typeface="Times New Roman" pitchFamily="18" charset="0"/>
            </a:endParaRPr>
          </a:p>
          <a:p>
            <a:pPr>
              <a:buFont typeface="Wingdings" pitchFamily="2" charset="2"/>
              <a:buNone/>
            </a:pPr>
            <a:r>
              <a:rPr lang="fr-FR" dirty="0" smtClean="0">
                <a:solidFill>
                  <a:schemeClr val="accent4">
                    <a:lumMod val="75000"/>
                  </a:schemeClr>
                </a:solidFill>
                <a:cs typeface="Times New Roman" pitchFamily="18" charset="0"/>
              </a:rPr>
              <a:t>Très peu d’élèves seront issus de la haute bourgeoisie. La majorité de ces futurs ingénieurs se recrutent dans les familles de petits fonctionnaires ou dans la petite bourgeoisie pour qui la carrière d’ingénieur constitue une chance d’ascension sociale.</a:t>
            </a:r>
          </a:p>
          <a:p>
            <a:pPr>
              <a:buFont typeface="Wingdings" pitchFamily="2" charset="2"/>
              <a:buNone/>
            </a:pPr>
            <a:endParaRPr lang="fr-FR" dirty="0" smtClean="0">
              <a:solidFill>
                <a:schemeClr val="accent4">
                  <a:lumMod val="75000"/>
                </a:schemeClr>
              </a:solidFill>
              <a:latin typeface="Times New Roman" pitchFamily="18" charset="0"/>
              <a:cs typeface="Times New Roman" pitchFamily="18" charset="0"/>
              <a:sym typeface="Wingdings" pitchFamily="2" charset="2"/>
            </a:endParaRPr>
          </a:p>
          <a:p>
            <a:pPr>
              <a:buFont typeface="Wingdings" pitchFamily="2" charset="2"/>
              <a:buNone/>
            </a:pPr>
            <a:r>
              <a:rPr lang="fr-FR" dirty="0" smtClean="0">
                <a:solidFill>
                  <a:schemeClr val="accent4">
                    <a:lumMod val="75000"/>
                  </a:schemeClr>
                </a:solidFill>
                <a:latin typeface="Times New Roman" pitchFamily="18" charset="0"/>
                <a:cs typeface="Times New Roman" pitchFamily="18" charset="0"/>
                <a:sym typeface="Wingdings" pitchFamily="2" charset="2"/>
              </a:rPr>
              <a:t></a:t>
            </a:r>
            <a:r>
              <a:rPr lang="fr-FR" dirty="0" smtClean="0">
                <a:solidFill>
                  <a:schemeClr val="accent4">
                    <a:lumMod val="75000"/>
                  </a:schemeClr>
                </a:solidFill>
                <a:cs typeface="Times New Roman" pitchFamily="18" charset="0"/>
              </a:rPr>
              <a:t> Des origines sociales plus élevées que celles des </a:t>
            </a:r>
            <a:r>
              <a:rPr lang="fr-FR" i="1" dirty="0" smtClean="0">
                <a:solidFill>
                  <a:schemeClr val="accent4">
                    <a:lumMod val="75000"/>
                  </a:schemeClr>
                </a:solidFill>
                <a:cs typeface="Times New Roman" pitchFamily="18" charset="0"/>
              </a:rPr>
              <a:t>gadzarts</a:t>
            </a:r>
            <a:r>
              <a:rPr lang="fr-FR" dirty="0" smtClean="0">
                <a:solidFill>
                  <a:schemeClr val="accent4">
                    <a:lumMod val="75000"/>
                  </a:schemeClr>
                </a:solidFill>
                <a:cs typeface="Times New Roman" pitchFamily="18" charset="0"/>
              </a:rPr>
              <a:t> mais inférieures à celles des centraliens et des polytechniciens.</a:t>
            </a:r>
          </a:p>
          <a:p>
            <a:pPr>
              <a:buFont typeface="Wingdings" pitchFamily="2" charset="2"/>
              <a:buNone/>
            </a:pPr>
            <a:r>
              <a:rPr lang="fr-FR" dirty="0" smtClean="0">
                <a:solidFill>
                  <a:schemeClr val="accent4">
                    <a:lumMod val="75000"/>
                  </a:schemeClr>
                </a:solidFill>
                <a:cs typeface="Times New Roman" pitchFamily="18" charset="0"/>
              </a:rPr>
              <a:t> </a:t>
            </a:r>
          </a:p>
          <a:p>
            <a:pPr>
              <a:buFont typeface="Wingdings" pitchFamily="2" charset="2"/>
              <a:buNone/>
            </a:pPr>
            <a:r>
              <a:rPr lang="fr-FR" dirty="0" smtClean="0">
                <a:solidFill>
                  <a:schemeClr val="accent4">
                    <a:lumMod val="75000"/>
                  </a:schemeClr>
                </a:solidFill>
                <a:cs typeface="Times New Roman" pitchFamily="18" charset="0"/>
              </a:rPr>
              <a:t>Une fois diplômés, 97% des ingénieurs trouvent un emploi dans l’industrie (1880-1920). La plupart seront donc des cadres moyens ou supérieurs dans une entreprise : contrôle de production et recherche de rendement + conseil.</a:t>
            </a:r>
            <a:endParaRPr lang="fr-FR" dirty="0">
              <a:solidFill>
                <a:schemeClr val="accent4">
                  <a:lumMod val="75000"/>
                </a:schemeClr>
              </a:solidFill>
              <a:cs typeface="Times New Roman" pitchFamily="18" charset="0"/>
            </a:endParaRPr>
          </a:p>
        </p:txBody>
      </p:sp>
    </p:spTree>
    <p:extLst>
      <p:ext uri="{BB962C8B-B14F-4D97-AF65-F5344CB8AC3E}">
        <p14:creationId xmlns:p14="http://schemas.microsoft.com/office/powerpoint/2010/main" val="89978601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solidFill>
                  <a:srgbClr val="660066"/>
                </a:solidFill>
              </a:rPr>
              <a:t>Vers le </a:t>
            </a:r>
            <a:r>
              <a:rPr lang="fr-FR" sz="2800" dirty="0" err="1" smtClean="0">
                <a:solidFill>
                  <a:srgbClr val="660066"/>
                </a:solidFill>
              </a:rPr>
              <a:t>managment</a:t>
            </a:r>
            <a:r>
              <a:rPr lang="fr-FR" sz="2800" dirty="0" smtClean="0">
                <a:solidFill>
                  <a:srgbClr val="660066"/>
                </a:solidFill>
              </a:rPr>
              <a:t> ?</a:t>
            </a:r>
            <a:endParaRPr lang="fr-FR" sz="2800" dirty="0">
              <a:solidFill>
                <a:srgbClr val="660066"/>
              </a:solidFill>
            </a:endParaRPr>
          </a:p>
        </p:txBody>
      </p:sp>
      <p:sp>
        <p:nvSpPr>
          <p:cNvPr id="3" name="Espace réservé du contenu 2"/>
          <p:cNvSpPr>
            <a:spLocks noGrp="1"/>
          </p:cNvSpPr>
          <p:nvPr>
            <p:ph idx="1"/>
          </p:nvPr>
        </p:nvSpPr>
        <p:spPr>
          <a:xfrm>
            <a:off x="0" y="1600200"/>
            <a:ext cx="9144000" cy="5257800"/>
          </a:xfrm>
        </p:spPr>
        <p:txBody>
          <a:bodyPr>
            <a:normAutofit fontScale="70000" lnSpcReduction="20000"/>
          </a:bodyPr>
          <a:lstStyle/>
          <a:p>
            <a:pPr>
              <a:buFont typeface="Wingdings" pitchFamily="2" charset="2"/>
              <a:buNone/>
            </a:pPr>
            <a:r>
              <a:rPr lang="fr-FR" dirty="0" smtClean="0">
                <a:solidFill>
                  <a:schemeClr val="accent4">
                    <a:lumMod val="75000"/>
                  </a:schemeClr>
                </a:solidFill>
                <a:cs typeface="Times New Roman" pitchFamily="18" charset="0"/>
              </a:rPr>
              <a:t>On va peu à peu confier aux ingénieurs un rôle d’arbitrage dans les conflits opposant les patrons et les ouvriers.</a:t>
            </a:r>
          </a:p>
          <a:p>
            <a:pPr>
              <a:buFont typeface="Wingdings" pitchFamily="2" charset="2"/>
              <a:buNone/>
            </a:pPr>
            <a:endParaRPr lang="fr-FR" dirty="0" smtClean="0">
              <a:solidFill>
                <a:schemeClr val="accent4">
                  <a:lumMod val="75000"/>
                </a:schemeClr>
              </a:solidFill>
              <a:cs typeface="Times New Roman" pitchFamily="18" charset="0"/>
            </a:endParaRPr>
          </a:p>
          <a:p>
            <a:pPr>
              <a:buFont typeface="Wingdings" pitchFamily="2" charset="2"/>
              <a:buNone/>
            </a:pPr>
            <a:r>
              <a:rPr lang="fr-FR" dirty="0" smtClean="0">
                <a:solidFill>
                  <a:schemeClr val="accent4">
                    <a:lumMod val="75000"/>
                  </a:schemeClr>
                </a:solidFill>
                <a:cs typeface="Times New Roman" pitchFamily="18" charset="0"/>
              </a:rPr>
              <a:t>1864 : légalisation des syndicats ouvriers ;</a:t>
            </a:r>
          </a:p>
          <a:p>
            <a:pPr>
              <a:buFont typeface="Wingdings" pitchFamily="2" charset="2"/>
              <a:buNone/>
            </a:pPr>
            <a:r>
              <a:rPr lang="fr-FR" dirty="0" smtClean="0">
                <a:solidFill>
                  <a:schemeClr val="accent4">
                    <a:lumMod val="75000"/>
                  </a:schemeClr>
                </a:solidFill>
                <a:cs typeface="Times New Roman" pitchFamily="18" charset="0"/>
              </a:rPr>
              <a:t>1884 : conquête du droit de grève ;</a:t>
            </a:r>
          </a:p>
          <a:p>
            <a:pPr>
              <a:buFont typeface="Wingdings" pitchFamily="2" charset="2"/>
              <a:buNone/>
            </a:pPr>
            <a:endParaRPr lang="fr-FR" dirty="0" smtClean="0">
              <a:solidFill>
                <a:schemeClr val="accent4">
                  <a:lumMod val="75000"/>
                </a:schemeClr>
              </a:solidFill>
              <a:latin typeface="Times New Roman" pitchFamily="18" charset="0"/>
              <a:cs typeface="Times New Roman" pitchFamily="18" charset="0"/>
              <a:sym typeface="Wingdings" pitchFamily="2" charset="2"/>
            </a:endParaRPr>
          </a:p>
          <a:p>
            <a:pPr>
              <a:buFont typeface="Wingdings" pitchFamily="2" charset="2"/>
              <a:buNone/>
            </a:pPr>
            <a:r>
              <a:rPr lang="fr-FR" dirty="0" smtClean="0">
                <a:solidFill>
                  <a:schemeClr val="accent4">
                    <a:lumMod val="75000"/>
                  </a:schemeClr>
                </a:solidFill>
                <a:latin typeface="Times New Roman" pitchFamily="18" charset="0"/>
                <a:cs typeface="Times New Roman" pitchFamily="18" charset="0"/>
                <a:sym typeface="Wingdings" pitchFamily="2" charset="2"/>
              </a:rPr>
              <a:t></a:t>
            </a:r>
            <a:r>
              <a:rPr lang="fr-FR" dirty="0" smtClean="0">
                <a:solidFill>
                  <a:schemeClr val="accent4">
                    <a:lumMod val="75000"/>
                  </a:schemeClr>
                </a:solidFill>
                <a:cs typeface="Times New Roman" pitchFamily="18" charset="0"/>
              </a:rPr>
              <a:t> L’ingénieur va avoir un rôle de </a:t>
            </a:r>
            <a:r>
              <a:rPr lang="fr-FR" i="1" dirty="0" smtClean="0">
                <a:solidFill>
                  <a:schemeClr val="accent4">
                    <a:lumMod val="75000"/>
                  </a:schemeClr>
                </a:solidFill>
                <a:cs typeface="Times New Roman" pitchFamily="18" charset="0"/>
              </a:rPr>
              <a:t>chef </a:t>
            </a:r>
            <a:r>
              <a:rPr lang="fr-FR" dirty="0" smtClean="0">
                <a:solidFill>
                  <a:schemeClr val="accent4">
                    <a:lumMod val="75000"/>
                  </a:schemeClr>
                </a:solidFill>
                <a:cs typeface="Times New Roman" pitchFamily="18" charset="0"/>
              </a:rPr>
              <a:t>et d’</a:t>
            </a:r>
            <a:r>
              <a:rPr lang="fr-FR" i="1" dirty="0" smtClean="0">
                <a:solidFill>
                  <a:schemeClr val="accent4">
                    <a:lumMod val="75000"/>
                  </a:schemeClr>
                </a:solidFill>
                <a:cs typeface="Times New Roman" pitchFamily="18" charset="0"/>
              </a:rPr>
              <a:t>éducateur </a:t>
            </a:r>
            <a:r>
              <a:rPr lang="fr-FR" dirty="0" smtClean="0">
                <a:solidFill>
                  <a:schemeClr val="accent4">
                    <a:lumMod val="75000"/>
                  </a:schemeClr>
                </a:solidFill>
                <a:cs typeface="Times New Roman" pitchFamily="18" charset="0"/>
              </a:rPr>
              <a:t>des travailleurs : il s’agit d’établir des relations positives et durables avec le personnel de façon à pouvoir juger de la quantité et de la qualité du travail. Il donnera lui-même l’exemple par son acharnement au travail. C’est également l’ingénieur qui va se charger de former les ouvriers à l’utilisation de nouvelles machines et aux techniques de production.</a:t>
            </a:r>
          </a:p>
          <a:p>
            <a:pPr>
              <a:buFont typeface="Wingdings" pitchFamily="2" charset="2"/>
              <a:buNone/>
            </a:pPr>
            <a:endParaRPr lang="fr-FR" dirty="0" smtClean="0">
              <a:solidFill>
                <a:schemeClr val="accent4">
                  <a:lumMod val="75000"/>
                </a:schemeClr>
              </a:solidFill>
              <a:latin typeface="Times New Roman" pitchFamily="18" charset="0"/>
              <a:cs typeface="Times New Roman" pitchFamily="18" charset="0"/>
              <a:sym typeface="Wingdings" pitchFamily="2" charset="2"/>
            </a:endParaRPr>
          </a:p>
          <a:p>
            <a:pPr>
              <a:buFont typeface="Wingdings" pitchFamily="2" charset="2"/>
              <a:buNone/>
            </a:pPr>
            <a:r>
              <a:rPr lang="fr-FR" dirty="0" smtClean="0">
                <a:solidFill>
                  <a:schemeClr val="accent4">
                    <a:lumMod val="75000"/>
                  </a:schemeClr>
                </a:solidFill>
                <a:latin typeface="Times New Roman" pitchFamily="18" charset="0"/>
                <a:cs typeface="Times New Roman" pitchFamily="18" charset="0"/>
                <a:sym typeface="Wingdings" pitchFamily="2" charset="2"/>
              </a:rPr>
              <a:t></a:t>
            </a:r>
            <a:r>
              <a:rPr lang="fr-FR" dirty="0" smtClean="0">
                <a:solidFill>
                  <a:schemeClr val="accent4">
                    <a:lumMod val="75000"/>
                  </a:schemeClr>
                </a:solidFill>
                <a:cs typeface="Times New Roman" pitchFamily="18" charset="0"/>
              </a:rPr>
              <a:t> Cette mission éducative revêt un aspect nettement moralisateur : encouragement à un comportement correct, sobriété, attachement à la famille, piété chrétienne, discipline. Dans l’optique du patronat, ces valeurs doivent permettre de réduire les tensions à l’intérieur de l’entreprise.</a:t>
            </a:r>
          </a:p>
          <a:p>
            <a:pPr marL="0" indent="0">
              <a:buNone/>
            </a:pPr>
            <a:endParaRPr lang="fr-FR" dirty="0"/>
          </a:p>
        </p:txBody>
      </p:sp>
    </p:spTree>
    <p:extLst>
      <p:ext uri="{BB962C8B-B14F-4D97-AF65-F5344CB8AC3E}">
        <p14:creationId xmlns:p14="http://schemas.microsoft.com/office/powerpoint/2010/main" val="204718629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solidFill>
                  <a:srgbClr val="660066"/>
                </a:solidFill>
              </a:rPr>
              <a:t>Former des ingénieurs en province</a:t>
            </a:r>
            <a:endParaRPr lang="fr-FR" sz="2800" dirty="0">
              <a:solidFill>
                <a:srgbClr val="660066"/>
              </a:solidFill>
            </a:endParaRPr>
          </a:p>
        </p:txBody>
      </p:sp>
      <p:sp>
        <p:nvSpPr>
          <p:cNvPr id="3" name="Espace réservé du contenu 2"/>
          <p:cNvSpPr>
            <a:spLocks noGrp="1"/>
          </p:cNvSpPr>
          <p:nvPr>
            <p:ph idx="1"/>
          </p:nvPr>
        </p:nvSpPr>
        <p:spPr/>
        <p:txBody>
          <a:bodyPr>
            <a:normAutofit fontScale="62500" lnSpcReduction="20000"/>
          </a:bodyPr>
          <a:lstStyle/>
          <a:p>
            <a:r>
              <a:rPr lang="fr-FR" dirty="0" smtClean="0">
                <a:solidFill>
                  <a:schemeClr val="accent4">
                    <a:lumMod val="75000"/>
                  </a:schemeClr>
                </a:solidFill>
                <a:cs typeface="Times New Roman" pitchFamily="18" charset="0"/>
              </a:rPr>
              <a:t>1882 : École de Physique et de Chimie Industrielle de la ville de Lyon</a:t>
            </a:r>
          </a:p>
          <a:p>
            <a:endParaRPr lang="fr-FR" dirty="0" smtClean="0">
              <a:solidFill>
                <a:schemeClr val="accent4">
                  <a:lumMod val="75000"/>
                </a:schemeClr>
              </a:solidFill>
              <a:cs typeface="Times New Roman" pitchFamily="18" charset="0"/>
            </a:endParaRPr>
          </a:p>
          <a:p>
            <a:r>
              <a:rPr lang="fr-FR" dirty="0" smtClean="0">
                <a:solidFill>
                  <a:schemeClr val="accent4">
                    <a:lumMod val="75000"/>
                  </a:schemeClr>
                </a:solidFill>
                <a:cs typeface="Times New Roman" pitchFamily="18" charset="0"/>
              </a:rPr>
              <a:t>1883 : Institut Chimique de Lyon</a:t>
            </a:r>
          </a:p>
          <a:p>
            <a:endParaRPr lang="fr-FR" dirty="0" smtClean="0">
              <a:solidFill>
                <a:schemeClr val="accent4">
                  <a:lumMod val="75000"/>
                </a:schemeClr>
              </a:solidFill>
              <a:cs typeface="Times New Roman" pitchFamily="18" charset="0"/>
            </a:endParaRPr>
          </a:p>
          <a:p>
            <a:r>
              <a:rPr lang="fr-FR" dirty="0" smtClean="0">
                <a:solidFill>
                  <a:schemeClr val="accent4">
                    <a:lumMod val="75000"/>
                  </a:schemeClr>
                </a:solidFill>
                <a:cs typeface="Times New Roman" pitchFamily="18" charset="0"/>
              </a:rPr>
              <a:t>1887 : Institut Chimique de Nancy (ENSIC)</a:t>
            </a:r>
          </a:p>
          <a:p>
            <a:endParaRPr lang="fr-FR" dirty="0" smtClean="0">
              <a:solidFill>
                <a:schemeClr val="accent4">
                  <a:lumMod val="75000"/>
                </a:schemeClr>
              </a:solidFill>
              <a:cs typeface="Times New Roman" pitchFamily="18" charset="0"/>
            </a:endParaRPr>
          </a:p>
          <a:p>
            <a:r>
              <a:rPr lang="fr-FR" dirty="0" smtClean="0">
                <a:solidFill>
                  <a:schemeClr val="accent4">
                    <a:lumMod val="75000"/>
                  </a:schemeClr>
                </a:solidFill>
                <a:cs typeface="Times New Roman" pitchFamily="18" charset="0"/>
              </a:rPr>
              <a:t>1900 : Institut Électrotechnique de Nancy (ENSEM)</a:t>
            </a:r>
          </a:p>
          <a:p>
            <a:endParaRPr lang="fr-FR" dirty="0" smtClean="0">
              <a:solidFill>
                <a:schemeClr val="accent4">
                  <a:lumMod val="75000"/>
                </a:schemeClr>
              </a:solidFill>
              <a:cs typeface="Times New Roman" pitchFamily="18" charset="0"/>
            </a:endParaRPr>
          </a:p>
          <a:p>
            <a:r>
              <a:rPr lang="fr-FR" dirty="0" smtClean="0">
                <a:solidFill>
                  <a:schemeClr val="accent4">
                    <a:lumMod val="75000"/>
                  </a:schemeClr>
                </a:solidFill>
                <a:cs typeface="Times New Roman" pitchFamily="18" charset="0"/>
              </a:rPr>
              <a:t>1908 : Institut de Géologie Appliquée de Nancy (ENSG)</a:t>
            </a:r>
          </a:p>
          <a:p>
            <a:endParaRPr lang="fr-FR" dirty="0" smtClean="0">
              <a:solidFill>
                <a:schemeClr val="accent4">
                  <a:lumMod val="75000"/>
                </a:schemeClr>
              </a:solidFill>
              <a:cs typeface="Times New Roman" pitchFamily="18" charset="0"/>
            </a:endParaRPr>
          </a:p>
          <a:p>
            <a:r>
              <a:rPr lang="fr-FR" dirty="0" smtClean="0">
                <a:solidFill>
                  <a:schemeClr val="accent4">
                    <a:lumMod val="75000"/>
                  </a:schemeClr>
                </a:solidFill>
                <a:cs typeface="Times New Roman" pitchFamily="18" charset="0"/>
              </a:rPr>
              <a:t>1919 : Institut Métallurgique et Minier de Nancy (École des Mines)</a:t>
            </a:r>
          </a:p>
          <a:p>
            <a:endParaRPr lang="fr-FR" dirty="0" smtClean="0">
              <a:solidFill>
                <a:schemeClr val="accent4">
                  <a:lumMod val="75000"/>
                </a:schemeClr>
              </a:solidFill>
              <a:cs typeface="Times New Roman" pitchFamily="18" charset="0"/>
            </a:endParaRPr>
          </a:p>
          <a:p>
            <a:r>
              <a:rPr lang="fr-FR" dirty="0" smtClean="0">
                <a:solidFill>
                  <a:schemeClr val="accent4">
                    <a:lumMod val="75000"/>
                  </a:schemeClr>
                </a:solidFill>
                <a:cs typeface="Times New Roman" pitchFamily="18" charset="0"/>
              </a:rPr>
              <a:t>1934 : Commission des titres d’ingénieurs</a:t>
            </a:r>
            <a:endParaRPr lang="fr-FR" dirty="0" smtClean="0">
              <a:solidFill>
                <a:schemeClr val="accent4">
                  <a:lumMod val="75000"/>
                </a:schemeClr>
              </a:solidFill>
            </a:endParaRPr>
          </a:p>
          <a:p>
            <a:pPr marL="0" indent="0">
              <a:buNone/>
            </a:pPr>
            <a:endParaRPr lang="fr-FR" dirty="0"/>
          </a:p>
        </p:txBody>
      </p:sp>
    </p:spTree>
    <p:extLst>
      <p:ext uri="{BB962C8B-B14F-4D97-AF65-F5344CB8AC3E}">
        <p14:creationId xmlns:p14="http://schemas.microsoft.com/office/powerpoint/2010/main" val="25097108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123669"/>
            <a:ext cx="8229600" cy="1143000"/>
          </a:xfrm>
        </p:spPr>
        <p:txBody>
          <a:bodyPr/>
          <a:lstStyle/>
          <a:p>
            <a:r>
              <a:rPr lang="fr-FR" dirty="0" smtClean="0">
                <a:solidFill>
                  <a:srgbClr val="604A7B"/>
                </a:solidFill>
              </a:rPr>
              <a:t>L’ingénierie pour les ingénieurs</a:t>
            </a:r>
            <a:endParaRPr lang="fr-FR" dirty="0">
              <a:solidFill>
                <a:srgbClr val="604A7B"/>
              </a:solidFill>
            </a:endParaRPr>
          </a:p>
        </p:txBody>
      </p:sp>
      <p:sp>
        <p:nvSpPr>
          <p:cNvPr id="3" name="Espace réservé du contenu 2"/>
          <p:cNvSpPr>
            <a:spLocks noGrp="1"/>
          </p:cNvSpPr>
          <p:nvPr>
            <p:ph idx="1"/>
          </p:nvPr>
        </p:nvSpPr>
        <p:spPr/>
        <p:txBody>
          <a:bodyPr/>
          <a:lstStyle/>
          <a:p>
            <a:endParaRPr lang="fr-FR"/>
          </a:p>
        </p:txBody>
      </p:sp>
      <p:pic>
        <p:nvPicPr>
          <p:cNvPr id="4" name="Espace réservé du contenu 4"/>
          <p:cNvPicPr>
            <a:picLocks noGrp="1" noChangeAspect="1"/>
          </p:cNvPicPr>
          <p:nvPr/>
        </p:nvPicPr>
        <p:blipFill rotWithShape="1">
          <a:blip r:embed="rId2" cstate="print">
            <a:extLst>
              <a:ext uri="{28A0092B-C50C-407E-A947-70E740481C1C}">
                <a14:useLocalDpi xmlns:a14="http://schemas.microsoft.com/office/drawing/2010/main"/>
              </a:ext>
            </a:extLst>
          </a:blip>
          <a:srcRect t="1828"/>
          <a:stretch/>
        </p:blipFill>
        <p:spPr>
          <a:xfrm>
            <a:off x="351139" y="1438647"/>
            <a:ext cx="8512002" cy="5099621"/>
          </a:xfrm>
          <a:prstGeom prst="rect">
            <a:avLst/>
          </a:prstGeom>
        </p:spPr>
      </p:pic>
    </p:spTree>
    <p:extLst>
      <p:ext uri="{BB962C8B-B14F-4D97-AF65-F5344CB8AC3E}">
        <p14:creationId xmlns:p14="http://schemas.microsoft.com/office/powerpoint/2010/main" val="2911037077"/>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marL="0" indent="0" algn="ctr">
              <a:buNone/>
            </a:pPr>
            <a:endParaRPr lang="fr-FR" dirty="0" smtClean="0">
              <a:solidFill>
                <a:srgbClr val="660066"/>
              </a:solidFill>
            </a:endParaRPr>
          </a:p>
          <a:p>
            <a:pPr marL="0" indent="0" algn="ctr">
              <a:buNone/>
            </a:pPr>
            <a:endParaRPr lang="fr-FR" dirty="0">
              <a:solidFill>
                <a:srgbClr val="660066"/>
              </a:solidFill>
            </a:endParaRPr>
          </a:p>
          <a:p>
            <a:pPr marL="0" indent="0" algn="ctr">
              <a:buNone/>
            </a:pPr>
            <a:endParaRPr lang="fr-FR" dirty="0" smtClean="0">
              <a:solidFill>
                <a:srgbClr val="660066"/>
              </a:solidFill>
            </a:endParaRPr>
          </a:p>
          <a:p>
            <a:pPr marL="0" indent="0" algn="ctr">
              <a:buNone/>
            </a:pPr>
            <a:r>
              <a:rPr lang="fr-FR" dirty="0" smtClean="0">
                <a:solidFill>
                  <a:srgbClr val="660066"/>
                </a:solidFill>
              </a:rPr>
              <a:t>II. L’organisation professionnelle</a:t>
            </a:r>
          </a:p>
          <a:p>
            <a:pPr marL="514350" indent="-514350" algn="r">
              <a:buAutoNum type="arabicPeriod"/>
            </a:pPr>
            <a:r>
              <a:rPr lang="fr-FR" dirty="0" smtClean="0">
                <a:solidFill>
                  <a:schemeClr val="accent4">
                    <a:lumMod val="75000"/>
                  </a:schemeClr>
                </a:solidFill>
              </a:rPr>
              <a:t>Etats Unis</a:t>
            </a:r>
          </a:p>
          <a:p>
            <a:pPr marL="514350" indent="-514350" algn="r">
              <a:buAutoNum type="arabicPeriod"/>
            </a:pPr>
            <a:r>
              <a:rPr lang="fr-FR" dirty="0" err="1" smtClean="0">
                <a:solidFill>
                  <a:schemeClr val="accent4">
                    <a:lumMod val="75000"/>
                  </a:schemeClr>
                </a:solidFill>
              </a:rPr>
              <a:t>Quebec</a:t>
            </a:r>
            <a:r>
              <a:rPr lang="fr-FR" dirty="0" smtClean="0">
                <a:solidFill>
                  <a:schemeClr val="accent4">
                    <a:lumMod val="75000"/>
                  </a:schemeClr>
                </a:solidFill>
              </a:rPr>
              <a:t> et Allemagne</a:t>
            </a:r>
          </a:p>
          <a:p>
            <a:pPr marL="514350" indent="-514350" algn="r">
              <a:buAutoNum type="arabicPeriod"/>
            </a:pPr>
            <a:r>
              <a:rPr lang="fr-FR" dirty="0" smtClean="0">
                <a:solidFill>
                  <a:schemeClr val="accent4">
                    <a:lumMod val="75000"/>
                  </a:schemeClr>
                </a:solidFill>
              </a:rPr>
              <a:t>France</a:t>
            </a:r>
          </a:p>
          <a:p>
            <a:pPr marL="0" indent="0">
              <a:buNone/>
            </a:pPr>
            <a:endParaRPr lang="fr-FR" dirty="0"/>
          </a:p>
        </p:txBody>
      </p:sp>
    </p:spTree>
    <p:extLst>
      <p:ext uri="{BB962C8B-B14F-4D97-AF65-F5344CB8AC3E}">
        <p14:creationId xmlns:p14="http://schemas.microsoft.com/office/powerpoint/2010/main" val="43532429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normAutofit/>
          </a:bodyPr>
          <a:lstStyle/>
          <a:p>
            <a:pPr marL="0" indent="0">
              <a:buNone/>
            </a:pPr>
            <a:endParaRPr lang="fr-FR" sz="4400" dirty="0" smtClean="0">
              <a:solidFill>
                <a:srgbClr val="660066"/>
              </a:solidFill>
            </a:endParaRPr>
          </a:p>
          <a:p>
            <a:pPr marL="0" indent="0">
              <a:buNone/>
            </a:pPr>
            <a:endParaRPr lang="fr-FR" sz="4400" dirty="0">
              <a:solidFill>
                <a:srgbClr val="660066"/>
              </a:solidFill>
            </a:endParaRPr>
          </a:p>
          <a:p>
            <a:pPr marL="0" indent="0" algn="r">
              <a:buNone/>
            </a:pPr>
            <a:r>
              <a:rPr lang="fr-FR" sz="4400" dirty="0" smtClean="0">
                <a:solidFill>
                  <a:srgbClr val="660066"/>
                </a:solidFill>
              </a:rPr>
              <a:t>II.1. Les </a:t>
            </a:r>
            <a:r>
              <a:rPr lang="fr-FR" sz="4400" dirty="0" err="1" smtClean="0">
                <a:solidFill>
                  <a:srgbClr val="660066"/>
                </a:solidFill>
              </a:rPr>
              <a:t>Etats-unis</a:t>
            </a:r>
            <a:endParaRPr lang="fr-FR" sz="4400" dirty="0">
              <a:solidFill>
                <a:srgbClr val="660066"/>
              </a:solidFill>
            </a:endParaRPr>
          </a:p>
        </p:txBody>
      </p:sp>
    </p:spTree>
    <p:extLst>
      <p:ext uri="{BB962C8B-B14F-4D97-AF65-F5344CB8AC3E}">
        <p14:creationId xmlns:p14="http://schemas.microsoft.com/office/powerpoint/2010/main" val="721982894"/>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751833"/>
          </a:xfrm>
        </p:spPr>
        <p:txBody>
          <a:bodyPr>
            <a:normAutofit/>
          </a:bodyPr>
          <a:lstStyle/>
          <a:p>
            <a:r>
              <a:rPr lang="fr-FR" sz="3200" dirty="0" smtClean="0">
                <a:solidFill>
                  <a:srgbClr val="660066"/>
                </a:solidFill>
              </a:rPr>
              <a:t>Des formations plus tardives qu’en France</a:t>
            </a:r>
            <a:endParaRPr lang="fr-FR" sz="3200" dirty="0">
              <a:solidFill>
                <a:srgbClr val="660066"/>
              </a:solidFill>
            </a:endParaRPr>
          </a:p>
        </p:txBody>
      </p:sp>
      <p:sp>
        <p:nvSpPr>
          <p:cNvPr id="3" name="Espace réservé du contenu 2"/>
          <p:cNvSpPr>
            <a:spLocks noGrp="1"/>
          </p:cNvSpPr>
          <p:nvPr>
            <p:ph idx="1"/>
          </p:nvPr>
        </p:nvSpPr>
        <p:spPr>
          <a:xfrm>
            <a:off x="0" y="1600200"/>
            <a:ext cx="9144000" cy="5257800"/>
          </a:xfrm>
        </p:spPr>
        <p:txBody>
          <a:bodyPr>
            <a:normAutofit fontScale="70000" lnSpcReduction="20000"/>
          </a:bodyPr>
          <a:lstStyle/>
          <a:p>
            <a:pPr marL="0" indent="0">
              <a:buNone/>
            </a:pPr>
            <a:r>
              <a:rPr lang="fr-FR" dirty="0" smtClean="0">
                <a:solidFill>
                  <a:schemeClr val="accent4">
                    <a:lumMod val="75000"/>
                  </a:schemeClr>
                </a:solidFill>
              </a:rPr>
              <a:t>Aux Etats-Unis la formation des ingénieurs est moins ancienne qu’en France. Elle remonte au 19° siècle.</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Obstacles à l’enseignement technique : orientation classique, religieuse et élitiste des universités qui bloque le développement de l’enseignement technique.</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Jusqu’en 1816, le nombre d’ingénieurs ne dépasse pas en moyenne 2 par Etat et les formations sont pour la plupart prises en charge par les hommes d’affaires.</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La première école consacrée à la formation technique est créée en 1823 : l’Institut </a:t>
            </a:r>
            <a:r>
              <a:rPr lang="fr-FR" dirty="0" err="1" smtClean="0">
                <a:solidFill>
                  <a:schemeClr val="accent4">
                    <a:lumMod val="75000"/>
                  </a:schemeClr>
                </a:solidFill>
              </a:rPr>
              <a:t>Rensselear</a:t>
            </a:r>
            <a:r>
              <a:rPr lang="fr-FR" dirty="0" smtClean="0">
                <a:solidFill>
                  <a:schemeClr val="accent4">
                    <a:lumMod val="75000"/>
                  </a:schemeClr>
                </a:solidFill>
              </a:rPr>
              <a:t>, spécialisé en agriculture et arts mécaniques.</a:t>
            </a:r>
          </a:p>
          <a:p>
            <a:pPr marL="631825" lvl="1" indent="-265113"/>
            <a:r>
              <a:rPr lang="fr-FR" dirty="0" smtClean="0">
                <a:solidFill>
                  <a:schemeClr val="accent4">
                    <a:lumMod val="75000"/>
                  </a:schemeClr>
                </a:solidFill>
              </a:rPr>
              <a:t>Cet institut sera réorganisé en 1849 sur le modèle de l’Ecole centrale.</a:t>
            </a:r>
          </a:p>
          <a:p>
            <a:pPr marL="631825" lvl="1" indent="-265113"/>
            <a:r>
              <a:rPr lang="fr-FR" dirty="0" smtClean="0">
                <a:solidFill>
                  <a:schemeClr val="accent4">
                    <a:lumMod val="75000"/>
                  </a:schemeClr>
                </a:solidFill>
              </a:rPr>
              <a:t>Cet institut deviendra la première formation d’ingénieurs aux USA sous le nom de </a:t>
            </a:r>
            <a:r>
              <a:rPr lang="fr-FR" dirty="0" err="1" smtClean="0">
                <a:solidFill>
                  <a:schemeClr val="accent4">
                    <a:lumMod val="75000"/>
                  </a:schemeClr>
                </a:solidFill>
              </a:rPr>
              <a:t>Rensselear</a:t>
            </a:r>
            <a:r>
              <a:rPr lang="fr-FR" dirty="0" smtClean="0">
                <a:solidFill>
                  <a:schemeClr val="accent4">
                    <a:lumMod val="75000"/>
                  </a:schemeClr>
                </a:solidFill>
              </a:rPr>
              <a:t> </a:t>
            </a:r>
            <a:r>
              <a:rPr lang="fr-FR" dirty="0" err="1" smtClean="0">
                <a:solidFill>
                  <a:schemeClr val="accent4">
                    <a:lumMod val="75000"/>
                  </a:schemeClr>
                </a:solidFill>
              </a:rPr>
              <a:t>Polytechnic</a:t>
            </a:r>
            <a:r>
              <a:rPr lang="fr-FR" dirty="0" smtClean="0">
                <a:solidFill>
                  <a:schemeClr val="accent4">
                    <a:lumMod val="75000"/>
                  </a:schemeClr>
                </a:solidFill>
              </a:rPr>
              <a:t> Institute.</a:t>
            </a:r>
          </a:p>
          <a:p>
            <a:pPr marL="0" indent="0">
              <a:buNone/>
            </a:pPr>
            <a:endParaRPr lang="fr-FR" dirty="0"/>
          </a:p>
        </p:txBody>
      </p:sp>
    </p:spTree>
    <p:extLst>
      <p:ext uri="{BB962C8B-B14F-4D97-AF65-F5344CB8AC3E}">
        <p14:creationId xmlns:p14="http://schemas.microsoft.com/office/powerpoint/2010/main" val="272810529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dirty="0" smtClean="0">
                <a:solidFill>
                  <a:srgbClr val="660066"/>
                </a:solidFill>
              </a:rPr>
              <a:t>Autres lieux de formation</a:t>
            </a:r>
            <a:endParaRPr lang="fr-FR" sz="3200" dirty="0">
              <a:solidFill>
                <a:srgbClr val="660066"/>
              </a:solidFill>
            </a:endParaRPr>
          </a:p>
        </p:txBody>
      </p:sp>
      <p:sp>
        <p:nvSpPr>
          <p:cNvPr id="3" name="Espace réservé du contenu 2"/>
          <p:cNvSpPr>
            <a:spLocks noGrp="1"/>
          </p:cNvSpPr>
          <p:nvPr>
            <p:ph idx="1"/>
          </p:nvPr>
        </p:nvSpPr>
        <p:spPr>
          <a:xfrm>
            <a:off x="0" y="1600200"/>
            <a:ext cx="9144000" cy="5257800"/>
          </a:xfrm>
        </p:spPr>
        <p:txBody>
          <a:bodyPr>
            <a:normAutofit fontScale="92500" lnSpcReduction="20000"/>
          </a:bodyPr>
          <a:lstStyle/>
          <a:p>
            <a:pPr marL="0" indent="0">
              <a:buNone/>
            </a:pPr>
            <a:r>
              <a:rPr lang="fr-FR" dirty="0" err="1" smtClean="0">
                <a:solidFill>
                  <a:schemeClr val="accent4">
                    <a:lumMod val="75000"/>
                  </a:schemeClr>
                </a:solidFill>
              </a:rPr>
              <a:t>Military</a:t>
            </a:r>
            <a:r>
              <a:rPr lang="fr-FR" dirty="0" smtClean="0">
                <a:solidFill>
                  <a:schemeClr val="accent4">
                    <a:lumMod val="75000"/>
                  </a:schemeClr>
                </a:solidFill>
              </a:rPr>
              <a:t> </a:t>
            </a:r>
            <a:r>
              <a:rPr lang="fr-FR" dirty="0" err="1" smtClean="0">
                <a:solidFill>
                  <a:schemeClr val="accent4">
                    <a:lumMod val="75000"/>
                  </a:schemeClr>
                </a:solidFill>
              </a:rPr>
              <a:t>Academy</a:t>
            </a:r>
            <a:r>
              <a:rPr lang="fr-FR" dirty="0" smtClean="0">
                <a:solidFill>
                  <a:schemeClr val="accent4">
                    <a:lumMod val="75000"/>
                  </a:schemeClr>
                </a:solidFill>
              </a:rPr>
              <a:t> de West Point : elle avait été créée en 1802 sur le modèle des formations militaires françaises. Elle commence également à former des ingénieurs civils à partir de 1850.</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Harvard : malgré la pression des ingénieurs de l’industrie et de riches donations de mécènes, elle ne forme des ingénieurs qu’après 1854.</a:t>
            </a:r>
          </a:p>
          <a:p>
            <a:endParaRPr lang="fr-FR" dirty="0" smtClean="0">
              <a:solidFill>
                <a:schemeClr val="accent4">
                  <a:lumMod val="75000"/>
                </a:schemeClr>
              </a:solidFill>
            </a:endParaRPr>
          </a:p>
          <a:p>
            <a:pPr marL="631825" lvl="1" indent="-265113"/>
            <a:r>
              <a:rPr lang="fr-FR" dirty="0" smtClean="0">
                <a:solidFill>
                  <a:schemeClr val="accent4">
                    <a:lumMod val="75000"/>
                  </a:schemeClr>
                </a:solidFill>
              </a:rPr>
              <a:t>1892 : seuls 155 étudiants d’Harvard sont devenus ingénieurs.</a:t>
            </a:r>
          </a:p>
          <a:p>
            <a:pPr marL="631825" lvl="1" indent="-265113"/>
            <a:endParaRPr lang="fr-FR" dirty="0" smtClean="0">
              <a:solidFill>
                <a:schemeClr val="accent4">
                  <a:lumMod val="75000"/>
                </a:schemeClr>
              </a:solidFill>
            </a:endParaRPr>
          </a:p>
          <a:p>
            <a:pPr marL="631825" lvl="1" indent="-265113"/>
            <a:r>
              <a:rPr lang="fr-FR" dirty="0" smtClean="0">
                <a:solidFill>
                  <a:schemeClr val="accent4">
                    <a:lumMod val="75000"/>
                  </a:schemeClr>
                </a:solidFill>
              </a:rPr>
              <a:t>Cette résistance d’Harvard a favorisé une autre formation : Massachusetts Institute of </a:t>
            </a:r>
            <a:r>
              <a:rPr lang="fr-FR" dirty="0" err="1" smtClean="0">
                <a:solidFill>
                  <a:schemeClr val="accent4">
                    <a:lumMod val="75000"/>
                  </a:schemeClr>
                </a:solidFill>
              </a:rPr>
              <a:t>Technology</a:t>
            </a:r>
            <a:r>
              <a:rPr lang="fr-FR" dirty="0" smtClean="0">
                <a:solidFill>
                  <a:schemeClr val="accent4">
                    <a:lumMod val="75000"/>
                  </a:schemeClr>
                </a:solidFill>
              </a:rPr>
              <a:t> (1861).</a:t>
            </a:r>
          </a:p>
          <a:p>
            <a:pPr marL="0" indent="0">
              <a:buNone/>
            </a:pPr>
            <a:endParaRPr lang="fr-FR" dirty="0">
              <a:solidFill>
                <a:schemeClr val="accent4">
                  <a:lumMod val="75000"/>
                </a:schemeClr>
              </a:solidFill>
            </a:endParaRPr>
          </a:p>
        </p:txBody>
      </p:sp>
    </p:spTree>
    <p:extLst>
      <p:ext uri="{BB962C8B-B14F-4D97-AF65-F5344CB8AC3E}">
        <p14:creationId xmlns:p14="http://schemas.microsoft.com/office/powerpoint/2010/main" val="63472396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2800" dirty="0" smtClean="0">
                <a:solidFill>
                  <a:srgbClr val="660066"/>
                </a:solidFill>
              </a:rPr>
              <a:t>Les premières associations d’ingénieurs aux Etats-Unis</a:t>
            </a:r>
            <a:endParaRPr lang="fr-FR" sz="2800" dirty="0">
              <a:solidFill>
                <a:srgbClr val="660066"/>
              </a:solidFill>
            </a:endParaRPr>
          </a:p>
        </p:txBody>
      </p:sp>
      <p:sp>
        <p:nvSpPr>
          <p:cNvPr id="3" name="Espace réservé du contenu 2"/>
          <p:cNvSpPr>
            <a:spLocks noGrp="1"/>
          </p:cNvSpPr>
          <p:nvPr>
            <p:ph idx="1"/>
          </p:nvPr>
        </p:nvSpPr>
        <p:spPr>
          <a:xfrm>
            <a:off x="0" y="1600200"/>
            <a:ext cx="9144000" cy="5257800"/>
          </a:xfrm>
        </p:spPr>
        <p:txBody>
          <a:bodyPr>
            <a:normAutofit fontScale="70000" lnSpcReduction="20000"/>
          </a:bodyPr>
          <a:lstStyle/>
          <a:p>
            <a:pPr marL="0" indent="0">
              <a:buNone/>
            </a:pPr>
            <a:r>
              <a:rPr lang="fr-FR" dirty="0" smtClean="0">
                <a:solidFill>
                  <a:schemeClr val="accent4">
                    <a:lumMod val="75000"/>
                  </a:schemeClr>
                </a:solidFill>
              </a:rPr>
              <a:t>La quête d’une déontologie propre à la profession d’ingénieur date aux Etats-Unis de la fin du 19° siècle.</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1852 : American Society of Civil </a:t>
            </a:r>
            <a:r>
              <a:rPr lang="fr-FR" dirty="0" err="1" smtClean="0">
                <a:solidFill>
                  <a:schemeClr val="accent4">
                    <a:lumMod val="75000"/>
                  </a:schemeClr>
                </a:solidFill>
              </a:rPr>
              <a:t>Engineers</a:t>
            </a:r>
            <a:r>
              <a:rPr lang="fr-FR" dirty="0" smtClean="0">
                <a:solidFill>
                  <a:schemeClr val="accent4">
                    <a:lumMod val="75000"/>
                  </a:schemeClr>
                </a:solidFill>
              </a:rPr>
              <a:t> (ASCE). </a:t>
            </a:r>
          </a:p>
          <a:p>
            <a:pPr marL="622300" lvl="1" indent="-255588"/>
            <a:r>
              <a:rPr lang="fr-FR" dirty="0" smtClean="0">
                <a:solidFill>
                  <a:schemeClr val="accent4">
                    <a:lumMod val="75000"/>
                  </a:schemeClr>
                </a:solidFill>
              </a:rPr>
              <a:t>Par ‘civil’, il faut entendre ‘non militaire’.</a:t>
            </a:r>
          </a:p>
          <a:p>
            <a:pPr marL="622300" lvl="1" indent="-255588"/>
            <a:r>
              <a:rPr lang="fr-FR" dirty="0" smtClean="0">
                <a:solidFill>
                  <a:schemeClr val="accent4">
                    <a:lumMod val="75000"/>
                  </a:schemeClr>
                </a:solidFill>
              </a:rPr>
              <a:t>Les objectifs de l’association sont contradictoires : garantir l’autonomie de la profession et définir des codes d’éthique et de responsabilité sociale dans le contexte d’une pratique professionnelle qui exige la soumission aux dirigeants des entreprises.</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Cette société sera suivie par une multitude d’autres. Les plus importantes sont le résultat de scissions avec l’ASCE.</a:t>
            </a:r>
          </a:p>
          <a:p>
            <a:pPr marL="622300" lvl="1" indent="-255588"/>
            <a:r>
              <a:rPr lang="fr-FR" dirty="0" smtClean="0">
                <a:solidFill>
                  <a:schemeClr val="accent4">
                    <a:lumMod val="75000"/>
                  </a:schemeClr>
                </a:solidFill>
              </a:rPr>
              <a:t>American Institute of </a:t>
            </a:r>
            <a:r>
              <a:rPr lang="fr-FR" dirty="0" err="1" smtClean="0">
                <a:solidFill>
                  <a:schemeClr val="accent4">
                    <a:lumMod val="75000"/>
                  </a:schemeClr>
                </a:solidFill>
              </a:rPr>
              <a:t>Mining</a:t>
            </a:r>
            <a:r>
              <a:rPr lang="fr-FR" dirty="0" smtClean="0">
                <a:solidFill>
                  <a:schemeClr val="accent4">
                    <a:lumMod val="75000"/>
                  </a:schemeClr>
                </a:solidFill>
              </a:rPr>
              <a:t> and </a:t>
            </a:r>
            <a:r>
              <a:rPr lang="fr-FR" dirty="0" err="1" smtClean="0">
                <a:solidFill>
                  <a:schemeClr val="accent4">
                    <a:lumMod val="75000"/>
                  </a:schemeClr>
                </a:solidFill>
              </a:rPr>
              <a:t>Metallurgical</a:t>
            </a:r>
            <a:r>
              <a:rPr lang="fr-FR" dirty="0" smtClean="0">
                <a:solidFill>
                  <a:schemeClr val="accent4">
                    <a:lumMod val="75000"/>
                  </a:schemeClr>
                </a:solidFill>
              </a:rPr>
              <a:t> </a:t>
            </a:r>
            <a:r>
              <a:rPr lang="fr-FR" dirty="0" err="1" smtClean="0">
                <a:solidFill>
                  <a:schemeClr val="accent4">
                    <a:lumMod val="75000"/>
                  </a:schemeClr>
                </a:solidFill>
              </a:rPr>
              <a:t>Engineers</a:t>
            </a:r>
            <a:r>
              <a:rPr lang="fr-FR" dirty="0" smtClean="0">
                <a:solidFill>
                  <a:schemeClr val="accent4">
                    <a:lumMod val="75000"/>
                  </a:schemeClr>
                </a:solidFill>
              </a:rPr>
              <a:t> (1871) ;</a:t>
            </a:r>
          </a:p>
          <a:p>
            <a:pPr marL="622300" lvl="1" indent="-255588"/>
            <a:r>
              <a:rPr lang="fr-FR" dirty="0" smtClean="0">
                <a:solidFill>
                  <a:schemeClr val="accent4">
                    <a:lumMod val="75000"/>
                  </a:schemeClr>
                </a:solidFill>
              </a:rPr>
              <a:t>American Society of </a:t>
            </a:r>
            <a:r>
              <a:rPr lang="fr-FR" dirty="0" err="1" smtClean="0">
                <a:solidFill>
                  <a:schemeClr val="accent4">
                    <a:lumMod val="75000"/>
                  </a:schemeClr>
                </a:solidFill>
              </a:rPr>
              <a:t>Mechanical</a:t>
            </a:r>
            <a:r>
              <a:rPr lang="fr-FR" dirty="0" smtClean="0">
                <a:solidFill>
                  <a:schemeClr val="accent4">
                    <a:lumMod val="75000"/>
                  </a:schemeClr>
                </a:solidFill>
              </a:rPr>
              <a:t> </a:t>
            </a:r>
            <a:r>
              <a:rPr lang="fr-FR" dirty="0" err="1" smtClean="0">
                <a:solidFill>
                  <a:schemeClr val="accent4">
                    <a:lumMod val="75000"/>
                  </a:schemeClr>
                </a:solidFill>
              </a:rPr>
              <a:t>Engineers</a:t>
            </a:r>
            <a:r>
              <a:rPr lang="fr-FR" dirty="0" smtClean="0">
                <a:solidFill>
                  <a:schemeClr val="accent4">
                    <a:lumMod val="75000"/>
                  </a:schemeClr>
                </a:solidFill>
              </a:rPr>
              <a:t> (1880) ;</a:t>
            </a:r>
          </a:p>
          <a:p>
            <a:pPr marL="622300" lvl="1" indent="-255588"/>
            <a:r>
              <a:rPr lang="fr-FR" dirty="0" smtClean="0">
                <a:solidFill>
                  <a:schemeClr val="accent4">
                    <a:lumMod val="75000"/>
                  </a:schemeClr>
                </a:solidFill>
              </a:rPr>
              <a:t>American Institute of </a:t>
            </a:r>
            <a:r>
              <a:rPr lang="fr-FR" dirty="0" err="1" smtClean="0">
                <a:solidFill>
                  <a:schemeClr val="accent4">
                    <a:lumMod val="75000"/>
                  </a:schemeClr>
                </a:solidFill>
              </a:rPr>
              <a:t>Electrical</a:t>
            </a:r>
            <a:r>
              <a:rPr lang="fr-FR" dirty="0" smtClean="0">
                <a:solidFill>
                  <a:schemeClr val="accent4">
                    <a:lumMod val="75000"/>
                  </a:schemeClr>
                </a:solidFill>
              </a:rPr>
              <a:t> </a:t>
            </a:r>
            <a:r>
              <a:rPr lang="fr-FR" dirty="0" err="1" smtClean="0">
                <a:solidFill>
                  <a:schemeClr val="accent4">
                    <a:lumMod val="75000"/>
                  </a:schemeClr>
                </a:solidFill>
              </a:rPr>
              <a:t>Engineers</a:t>
            </a:r>
            <a:r>
              <a:rPr lang="fr-FR" dirty="0" smtClean="0">
                <a:solidFill>
                  <a:schemeClr val="accent4">
                    <a:lumMod val="75000"/>
                  </a:schemeClr>
                </a:solidFill>
              </a:rPr>
              <a:t> (1884) ;</a:t>
            </a:r>
          </a:p>
          <a:p>
            <a:pPr marL="622300" lvl="1" indent="-255588"/>
            <a:r>
              <a:rPr lang="fr-FR" dirty="0" smtClean="0">
                <a:solidFill>
                  <a:schemeClr val="accent4">
                    <a:lumMod val="75000"/>
                  </a:schemeClr>
                </a:solidFill>
              </a:rPr>
              <a:t>American Institute of </a:t>
            </a:r>
            <a:r>
              <a:rPr lang="fr-FR" dirty="0" err="1" smtClean="0">
                <a:solidFill>
                  <a:schemeClr val="accent4">
                    <a:lumMod val="75000"/>
                  </a:schemeClr>
                </a:solidFill>
              </a:rPr>
              <a:t>Chemical</a:t>
            </a:r>
            <a:r>
              <a:rPr lang="fr-FR" dirty="0" smtClean="0">
                <a:solidFill>
                  <a:schemeClr val="accent4">
                    <a:lumMod val="75000"/>
                  </a:schemeClr>
                </a:solidFill>
              </a:rPr>
              <a:t> </a:t>
            </a:r>
            <a:r>
              <a:rPr lang="fr-FR" dirty="0" err="1" smtClean="0">
                <a:solidFill>
                  <a:schemeClr val="accent4">
                    <a:lumMod val="75000"/>
                  </a:schemeClr>
                </a:solidFill>
              </a:rPr>
              <a:t>Engineers</a:t>
            </a:r>
            <a:r>
              <a:rPr lang="fr-FR" dirty="0" smtClean="0">
                <a:solidFill>
                  <a:schemeClr val="accent4">
                    <a:lumMod val="75000"/>
                  </a:schemeClr>
                </a:solidFill>
              </a:rPr>
              <a:t> (1908).</a:t>
            </a:r>
          </a:p>
          <a:p>
            <a:pPr marL="0" indent="0">
              <a:buNone/>
            </a:pPr>
            <a:endParaRPr lang="fr-FR" dirty="0"/>
          </a:p>
        </p:txBody>
      </p:sp>
    </p:spTree>
    <p:extLst>
      <p:ext uri="{BB962C8B-B14F-4D97-AF65-F5344CB8AC3E}">
        <p14:creationId xmlns:p14="http://schemas.microsoft.com/office/powerpoint/2010/main" val="1490256395"/>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dirty="0" smtClean="0">
                <a:solidFill>
                  <a:srgbClr val="660066"/>
                </a:solidFill>
              </a:rPr>
              <a:t>Les premiers codes de déontologie</a:t>
            </a:r>
            <a:endParaRPr lang="fr-FR" sz="3200" dirty="0">
              <a:solidFill>
                <a:srgbClr val="660066"/>
              </a:solidFill>
            </a:endParaRPr>
          </a:p>
        </p:txBody>
      </p:sp>
      <p:sp>
        <p:nvSpPr>
          <p:cNvPr id="3" name="Espace réservé du contenu 2"/>
          <p:cNvSpPr>
            <a:spLocks noGrp="1"/>
          </p:cNvSpPr>
          <p:nvPr>
            <p:ph idx="1"/>
          </p:nvPr>
        </p:nvSpPr>
        <p:spPr>
          <a:xfrm>
            <a:off x="0" y="1600200"/>
            <a:ext cx="9144000" cy="5257800"/>
          </a:xfrm>
        </p:spPr>
        <p:txBody>
          <a:bodyPr>
            <a:normAutofit fontScale="70000" lnSpcReduction="20000"/>
          </a:bodyPr>
          <a:lstStyle/>
          <a:p>
            <a:pPr marL="0" indent="0">
              <a:buNone/>
            </a:pPr>
            <a:r>
              <a:rPr lang="fr-FR" dirty="0" smtClean="0">
                <a:solidFill>
                  <a:schemeClr val="accent4">
                    <a:lumMod val="75000"/>
                  </a:schemeClr>
                </a:solidFill>
              </a:rPr>
              <a:t>Le premier code de conduite professionnelle ne naît pas aux Etats-Unis mais en Grande-Bretagne  en 1910. Il s’agit du code de l’Institution of Civil </a:t>
            </a:r>
            <a:r>
              <a:rPr lang="fr-FR" dirty="0" err="1" smtClean="0">
                <a:solidFill>
                  <a:schemeClr val="accent4">
                    <a:lumMod val="75000"/>
                  </a:schemeClr>
                </a:solidFill>
              </a:rPr>
              <a:t>Engineers</a:t>
            </a:r>
            <a:r>
              <a:rPr lang="fr-FR" dirty="0" smtClean="0">
                <a:solidFill>
                  <a:schemeClr val="accent4">
                    <a:lumMod val="75000"/>
                  </a:schemeClr>
                </a:solidFill>
              </a:rPr>
              <a:t>.</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Le premier code américain est publié en 1911 et s’inspire largement du code britannique. Il est proposé par l’American Institute of Consulting </a:t>
            </a:r>
            <a:r>
              <a:rPr lang="fr-FR" dirty="0" err="1" smtClean="0">
                <a:solidFill>
                  <a:schemeClr val="accent4">
                    <a:lumMod val="75000"/>
                  </a:schemeClr>
                </a:solidFill>
              </a:rPr>
              <a:t>Engineers</a:t>
            </a:r>
            <a:r>
              <a:rPr lang="fr-FR" dirty="0" smtClean="0">
                <a:solidFill>
                  <a:schemeClr val="accent4">
                    <a:lumMod val="75000"/>
                  </a:schemeClr>
                </a:solidFill>
              </a:rPr>
              <a:t>.</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D’autres codes apparaissent au sein d’autres associations professionnelles.</a:t>
            </a:r>
          </a:p>
          <a:p>
            <a:pPr marL="0" indent="0">
              <a:buNone/>
            </a:pPr>
            <a:endParaRPr lang="fr-FR" dirty="0">
              <a:solidFill>
                <a:schemeClr val="accent4">
                  <a:lumMod val="75000"/>
                </a:schemeClr>
              </a:solidFill>
            </a:endParaRPr>
          </a:p>
          <a:p>
            <a:pPr marL="0" indent="0">
              <a:buNone/>
            </a:pPr>
            <a:r>
              <a:rPr lang="fr-FR" dirty="0" smtClean="0">
                <a:solidFill>
                  <a:schemeClr val="accent4">
                    <a:lumMod val="75000"/>
                  </a:schemeClr>
                </a:solidFill>
              </a:rPr>
              <a:t>Traits communs :</a:t>
            </a:r>
          </a:p>
          <a:p>
            <a:pPr marL="631825" lvl="1" indent="-265113"/>
            <a:r>
              <a:rPr lang="fr-FR" dirty="0" smtClean="0">
                <a:solidFill>
                  <a:schemeClr val="accent4">
                    <a:lumMod val="75000"/>
                  </a:schemeClr>
                </a:solidFill>
              </a:rPr>
              <a:t>Description des actes et attitudes considérés comme non professionnels et incompatibles avec l’honneur et la dignité de la profession.</a:t>
            </a:r>
          </a:p>
          <a:p>
            <a:pPr marL="631825" lvl="1" indent="-265113"/>
            <a:r>
              <a:rPr lang="fr-FR" dirty="0" smtClean="0">
                <a:solidFill>
                  <a:schemeClr val="accent4">
                    <a:lumMod val="75000"/>
                  </a:schemeClr>
                </a:solidFill>
              </a:rPr>
              <a:t>Mise en avant de la loyauté de l’ingénieur à l’égard de son entreprise.</a:t>
            </a:r>
          </a:p>
          <a:p>
            <a:pPr marL="366712" lvl="1" indent="0">
              <a:buNone/>
            </a:pPr>
            <a:endParaRPr lang="fr-FR" dirty="0" smtClean="0">
              <a:solidFill>
                <a:schemeClr val="accent4">
                  <a:lumMod val="75000"/>
                </a:schemeClr>
              </a:solidFill>
            </a:endParaRPr>
          </a:p>
          <a:p>
            <a:pPr marL="366712" lvl="1" indent="0" algn="ctr">
              <a:buNone/>
            </a:pPr>
            <a:r>
              <a:rPr lang="fr-FR" dirty="0" smtClean="0">
                <a:solidFill>
                  <a:schemeClr val="accent4">
                    <a:lumMod val="75000"/>
                  </a:schemeClr>
                </a:solidFill>
              </a:rPr>
              <a:t>Paradoxe : ces codes d’éthique, qui avaient été rédigés pour promouvoir le développement et le prestige de la profession, ont pour effet de miner l’autonomie professionnelle.</a:t>
            </a:r>
          </a:p>
          <a:p>
            <a:pPr marL="0" indent="0">
              <a:buNone/>
            </a:pPr>
            <a:endParaRPr lang="fr-FR" dirty="0"/>
          </a:p>
        </p:txBody>
      </p:sp>
    </p:spTree>
    <p:extLst>
      <p:ext uri="{BB962C8B-B14F-4D97-AF65-F5344CB8AC3E}">
        <p14:creationId xmlns:p14="http://schemas.microsoft.com/office/powerpoint/2010/main" val="1753334735"/>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200" dirty="0" smtClean="0">
                <a:solidFill>
                  <a:srgbClr val="660066"/>
                </a:solidFill>
              </a:rPr>
              <a:t>Quelques données</a:t>
            </a:r>
            <a:endParaRPr lang="fr-FR" sz="3200" dirty="0">
              <a:solidFill>
                <a:srgbClr val="660066"/>
              </a:solidFill>
            </a:endParaRPr>
          </a:p>
        </p:txBody>
      </p:sp>
      <p:sp>
        <p:nvSpPr>
          <p:cNvPr id="3" name="Espace réservé du contenu 2"/>
          <p:cNvSpPr>
            <a:spLocks noGrp="1"/>
          </p:cNvSpPr>
          <p:nvPr>
            <p:ph idx="1"/>
          </p:nvPr>
        </p:nvSpPr>
        <p:spPr>
          <a:xfrm>
            <a:off x="0" y="1600200"/>
            <a:ext cx="9144000" cy="5257800"/>
          </a:xfrm>
        </p:spPr>
        <p:txBody>
          <a:bodyPr>
            <a:normAutofit fontScale="70000" lnSpcReduction="20000"/>
          </a:bodyPr>
          <a:lstStyle/>
          <a:p>
            <a:pPr marL="0" indent="0">
              <a:buNone/>
            </a:pPr>
            <a:r>
              <a:rPr lang="fr-FR" dirty="0" smtClean="0">
                <a:solidFill>
                  <a:schemeClr val="accent4">
                    <a:lumMod val="75000"/>
                  </a:schemeClr>
                </a:solidFill>
              </a:rPr>
              <a:t>1900-1930 : les ingénieurs passent de 45000 à 230000 sans remise en question de leur statut d’élite.</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La profession est constituée d’hommes (1 femme pour 1000) issus de classes moyennes et dotés d’une formation supérieure : principalement des WASP.</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Trois tendances de professionnalisation se développent parallèlement :</a:t>
            </a:r>
          </a:p>
          <a:p>
            <a:pPr>
              <a:buFont typeface="+mj-lt"/>
              <a:buAutoNum type="arabicPeriod"/>
            </a:pPr>
            <a:r>
              <a:rPr lang="fr-FR" dirty="0" smtClean="0">
                <a:solidFill>
                  <a:schemeClr val="accent4">
                    <a:lumMod val="75000"/>
                  </a:schemeClr>
                </a:solidFill>
              </a:rPr>
              <a:t>Accès aux postes dirigeants ;</a:t>
            </a:r>
          </a:p>
          <a:p>
            <a:pPr>
              <a:buFont typeface="+mj-lt"/>
              <a:buAutoNum type="arabicPeriod"/>
            </a:pPr>
            <a:r>
              <a:rPr lang="fr-FR" dirty="0" smtClean="0">
                <a:solidFill>
                  <a:schemeClr val="accent4">
                    <a:lumMod val="75000"/>
                  </a:schemeClr>
                </a:solidFill>
              </a:rPr>
              <a:t>Mouvement de salariés proche du syndicalisme destinés à défendre des carrières dans un contexte de banalisation du statut d’ingénieur ;</a:t>
            </a:r>
          </a:p>
          <a:p>
            <a:pPr>
              <a:buFont typeface="+mj-lt"/>
              <a:buAutoNum type="arabicPeriod"/>
            </a:pPr>
            <a:r>
              <a:rPr lang="fr-FR" dirty="0" smtClean="0">
                <a:solidFill>
                  <a:schemeClr val="accent4">
                    <a:lumMod val="75000"/>
                  </a:schemeClr>
                </a:solidFill>
              </a:rPr>
              <a:t>Reconnaissance des compétences spécifiques et connaissance d’un savoir ésotérique (non accessible aux non-initiés).</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C’est au sein de cette troisième tendance que se développe une véritable déontologie professionnelle : idéal de progrès, définition d’une technocratie, etc.</a:t>
            </a:r>
          </a:p>
          <a:p>
            <a:pPr marL="0" indent="0">
              <a:buNone/>
            </a:pPr>
            <a:endParaRPr lang="fr-FR" dirty="0">
              <a:solidFill>
                <a:schemeClr val="accent4">
                  <a:lumMod val="75000"/>
                </a:schemeClr>
              </a:solidFill>
            </a:endParaRPr>
          </a:p>
        </p:txBody>
      </p:sp>
    </p:spTree>
    <p:extLst>
      <p:ext uri="{BB962C8B-B14F-4D97-AF65-F5344CB8AC3E}">
        <p14:creationId xmlns:p14="http://schemas.microsoft.com/office/powerpoint/2010/main" val="3187013438"/>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p:txBody>
          <a:bodyPr>
            <a:normAutofit fontScale="92500" lnSpcReduction="10000"/>
          </a:bodyPr>
          <a:lstStyle/>
          <a:p>
            <a:pPr marL="0" indent="0">
              <a:buNone/>
            </a:pPr>
            <a:r>
              <a:rPr lang="fr-FR" dirty="0" smtClean="0">
                <a:solidFill>
                  <a:schemeClr val="accent4">
                    <a:lumMod val="75000"/>
                  </a:schemeClr>
                </a:solidFill>
              </a:rPr>
              <a:t>Plusieurs tentatives pour élaborer un code d’éthique commun.</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La tentative la plus aboutie est celle de l’Institute of </a:t>
            </a:r>
            <a:r>
              <a:rPr lang="fr-FR" dirty="0" err="1" smtClean="0">
                <a:solidFill>
                  <a:schemeClr val="accent4">
                    <a:lumMod val="75000"/>
                  </a:schemeClr>
                </a:solidFill>
              </a:rPr>
              <a:t>Electrical</a:t>
            </a:r>
            <a:r>
              <a:rPr lang="fr-FR" dirty="0" smtClean="0">
                <a:solidFill>
                  <a:schemeClr val="accent4">
                    <a:lumMod val="75000"/>
                  </a:schemeClr>
                </a:solidFill>
              </a:rPr>
              <a:t> and </a:t>
            </a:r>
            <a:r>
              <a:rPr lang="fr-FR" dirty="0" err="1" smtClean="0">
                <a:solidFill>
                  <a:schemeClr val="accent4">
                    <a:lumMod val="75000"/>
                  </a:schemeClr>
                </a:solidFill>
              </a:rPr>
              <a:t>Electronics</a:t>
            </a:r>
            <a:r>
              <a:rPr lang="fr-FR" dirty="0" smtClean="0">
                <a:solidFill>
                  <a:schemeClr val="accent4">
                    <a:lumMod val="75000"/>
                  </a:schemeClr>
                </a:solidFill>
              </a:rPr>
              <a:t> </a:t>
            </a:r>
            <a:r>
              <a:rPr lang="fr-FR" dirty="0" err="1" smtClean="0">
                <a:solidFill>
                  <a:schemeClr val="accent4">
                    <a:lumMod val="75000"/>
                  </a:schemeClr>
                </a:solidFill>
              </a:rPr>
              <a:t>Engineers</a:t>
            </a:r>
            <a:r>
              <a:rPr lang="fr-FR" dirty="0" smtClean="0">
                <a:solidFill>
                  <a:schemeClr val="accent4">
                    <a:lumMod val="75000"/>
                  </a:schemeClr>
                </a:solidFill>
              </a:rPr>
              <a:t> en 1974.</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L’IEEE compte près de </a:t>
            </a:r>
            <a:r>
              <a:rPr lang="fr-FR" dirty="0" smtClean="0">
                <a:solidFill>
                  <a:schemeClr val="accent4">
                    <a:lumMod val="75000"/>
                  </a:schemeClr>
                </a:solidFill>
              </a:rPr>
              <a:t>300 000 </a:t>
            </a:r>
            <a:r>
              <a:rPr lang="fr-FR" dirty="0" smtClean="0">
                <a:solidFill>
                  <a:schemeClr val="accent4">
                    <a:lumMod val="75000"/>
                  </a:schemeClr>
                </a:solidFill>
              </a:rPr>
              <a:t>membres, ce qui en fait l’association professionnelle d’ingénieurs la plus importante du monde.</a:t>
            </a:r>
          </a:p>
          <a:p>
            <a:pPr marL="0" indent="0">
              <a:buNone/>
            </a:pPr>
            <a:endParaRPr lang="fr-FR" dirty="0"/>
          </a:p>
        </p:txBody>
      </p:sp>
      <p:sp>
        <p:nvSpPr>
          <p:cNvPr id="4" name="Rectangle 3"/>
          <p:cNvSpPr/>
          <p:nvPr/>
        </p:nvSpPr>
        <p:spPr>
          <a:xfrm>
            <a:off x="2993584" y="704499"/>
            <a:ext cx="3921266" cy="584776"/>
          </a:xfrm>
          <a:prstGeom prst="rect">
            <a:avLst/>
          </a:prstGeom>
        </p:spPr>
        <p:txBody>
          <a:bodyPr wrap="none">
            <a:spAutoFit/>
          </a:bodyPr>
          <a:lstStyle/>
          <a:p>
            <a:r>
              <a:rPr lang="fr-FR" sz="3200" dirty="0" smtClean="0">
                <a:solidFill>
                  <a:srgbClr val="660066"/>
                </a:solidFill>
              </a:rPr>
              <a:t>Vers un code commun</a:t>
            </a:r>
            <a:endParaRPr lang="fr-FR" sz="3200" dirty="0">
              <a:solidFill>
                <a:srgbClr val="660066"/>
              </a:solidFill>
            </a:endParaRPr>
          </a:p>
        </p:txBody>
      </p:sp>
    </p:spTree>
    <p:extLst>
      <p:ext uri="{BB962C8B-B14F-4D97-AF65-F5344CB8AC3E}">
        <p14:creationId xmlns:p14="http://schemas.microsoft.com/office/powerpoint/2010/main" val="1752433778"/>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 </a:t>
            </a:r>
            <a:endParaRPr lang="fr-FR" dirty="0"/>
          </a:p>
        </p:txBody>
      </p:sp>
      <p:sp>
        <p:nvSpPr>
          <p:cNvPr id="3" name="Espace réservé du contenu 2"/>
          <p:cNvSpPr>
            <a:spLocks noGrp="1"/>
          </p:cNvSpPr>
          <p:nvPr>
            <p:ph idx="1"/>
          </p:nvPr>
        </p:nvSpPr>
        <p:spPr/>
        <p:txBody>
          <a:bodyPr/>
          <a:lstStyle/>
          <a:p>
            <a:pPr marL="0" indent="0">
              <a:buNone/>
            </a:pPr>
            <a:r>
              <a:rPr lang="fr-FR" dirty="0" smtClean="0"/>
              <a:t> </a:t>
            </a:r>
            <a:endParaRPr lang="fr-FR" dirty="0"/>
          </a:p>
        </p:txBody>
      </p:sp>
      <p:pic>
        <p:nvPicPr>
          <p:cNvPr id="4" name="Picture 2"/>
          <p:cNvPicPr>
            <a:picLocks noChangeAspect="1" noChangeArrowheads="1"/>
          </p:cNvPicPr>
          <p:nvPr/>
        </p:nvPicPr>
        <p:blipFill>
          <a:blip r:embed="rId2" cstate="print"/>
          <a:srcRect/>
          <a:stretch>
            <a:fillRect/>
          </a:stretch>
        </p:blipFill>
        <p:spPr bwMode="auto">
          <a:xfrm>
            <a:off x="2161791" y="0"/>
            <a:ext cx="4486275" cy="6657975"/>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Tree>
    <p:extLst>
      <p:ext uri="{BB962C8B-B14F-4D97-AF65-F5344CB8AC3E}">
        <p14:creationId xmlns:p14="http://schemas.microsoft.com/office/powerpoint/2010/main" val="2674233176"/>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6380"/>
            <a:ext cx="8229600" cy="826679"/>
          </a:xfrm>
        </p:spPr>
        <p:txBody>
          <a:bodyPr>
            <a:normAutofit/>
          </a:bodyPr>
          <a:lstStyle/>
          <a:p>
            <a:r>
              <a:rPr lang="fr-FR" sz="2800" dirty="0" smtClean="0">
                <a:solidFill>
                  <a:srgbClr val="660066"/>
                </a:solidFill>
              </a:rPr>
              <a:t>National Society of Professional </a:t>
            </a:r>
            <a:r>
              <a:rPr lang="fr-FR" sz="2800" dirty="0" err="1" smtClean="0">
                <a:solidFill>
                  <a:srgbClr val="660066"/>
                </a:solidFill>
              </a:rPr>
              <a:t>Engineers</a:t>
            </a:r>
            <a:r>
              <a:rPr lang="fr-FR" sz="2800" dirty="0" smtClean="0">
                <a:solidFill>
                  <a:srgbClr val="660066"/>
                </a:solidFill>
              </a:rPr>
              <a:t> </a:t>
            </a:r>
            <a:endParaRPr lang="fr-FR" sz="2800" dirty="0">
              <a:solidFill>
                <a:srgbClr val="660066"/>
              </a:solidFill>
            </a:endParaRPr>
          </a:p>
        </p:txBody>
      </p:sp>
      <p:sp>
        <p:nvSpPr>
          <p:cNvPr id="3" name="Espace réservé du contenu 2"/>
          <p:cNvSpPr>
            <a:spLocks noGrp="1"/>
          </p:cNvSpPr>
          <p:nvPr>
            <p:ph idx="1"/>
          </p:nvPr>
        </p:nvSpPr>
        <p:spPr>
          <a:xfrm>
            <a:off x="0" y="1252642"/>
            <a:ext cx="9144000" cy="5605358"/>
          </a:xfrm>
        </p:spPr>
        <p:txBody>
          <a:bodyPr>
            <a:normAutofit fontScale="70000" lnSpcReduction="20000"/>
          </a:bodyPr>
          <a:lstStyle/>
          <a:p>
            <a:pPr marL="0" indent="0">
              <a:buNone/>
            </a:pPr>
            <a:r>
              <a:rPr lang="fr-FR" dirty="0" smtClean="0">
                <a:solidFill>
                  <a:schemeClr val="accent4">
                    <a:lumMod val="75000"/>
                  </a:schemeClr>
                </a:solidFill>
              </a:rPr>
              <a:t>1934 : création de la National Society of Professional </a:t>
            </a:r>
            <a:r>
              <a:rPr lang="fr-FR" dirty="0" err="1" smtClean="0">
                <a:solidFill>
                  <a:schemeClr val="accent4">
                    <a:lumMod val="75000"/>
                  </a:schemeClr>
                </a:solidFill>
              </a:rPr>
              <a:t>Engineers</a:t>
            </a:r>
            <a:r>
              <a:rPr lang="fr-FR" dirty="0" smtClean="0">
                <a:solidFill>
                  <a:schemeClr val="accent4">
                    <a:lumMod val="75000"/>
                  </a:schemeClr>
                </a:solidFill>
              </a:rPr>
              <a:t> pour promouvoir l’idée d’un registre des ingénieurs.</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Cette société est doté de son propre comité d’éthique, le </a:t>
            </a:r>
            <a:r>
              <a:rPr lang="fr-FR" dirty="0" err="1" smtClean="0">
                <a:solidFill>
                  <a:schemeClr val="accent4">
                    <a:lumMod val="75000"/>
                  </a:schemeClr>
                </a:solidFill>
              </a:rPr>
              <a:t>Board</a:t>
            </a:r>
            <a:r>
              <a:rPr lang="fr-FR" dirty="0" smtClean="0">
                <a:solidFill>
                  <a:schemeClr val="accent4">
                    <a:lumMod val="75000"/>
                  </a:schemeClr>
                </a:solidFill>
              </a:rPr>
              <a:t> of </a:t>
            </a:r>
            <a:r>
              <a:rPr lang="fr-FR" dirty="0" err="1" smtClean="0">
                <a:solidFill>
                  <a:schemeClr val="accent4">
                    <a:lumMod val="75000"/>
                  </a:schemeClr>
                </a:solidFill>
              </a:rPr>
              <a:t>Ethical</a:t>
            </a:r>
            <a:r>
              <a:rPr lang="fr-FR" dirty="0" smtClean="0">
                <a:solidFill>
                  <a:schemeClr val="accent4">
                    <a:lumMod val="75000"/>
                  </a:schemeClr>
                </a:solidFill>
              </a:rPr>
              <a:t> </a:t>
            </a:r>
            <a:r>
              <a:rPr lang="fr-FR" dirty="0" err="1" smtClean="0">
                <a:solidFill>
                  <a:schemeClr val="accent4">
                    <a:lumMod val="75000"/>
                  </a:schemeClr>
                </a:solidFill>
              </a:rPr>
              <a:t>Review</a:t>
            </a:r>
            <a:r>
              <a:rPr lang="fr-FR" dirty="0" smtClean="0">
                <a:solidFill>
                  <a:schemeClr val="accent4">
                    <a:lumMod val="75000"/>
                  </a:schemeClr>
                </a:solidFill>
              </a:rPr>
              <a:t>, qui est probablement l’un des plus actifs aux Etats-Unis.</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Le titre de </a:t>
            </a:r>
            <a:r>
              <a:rPr lang="fr-FR" dirty="0" err="1" smtClean="0">
                <a:solidFill>
                  <a:schemeClr val="accent4">
                    <a:lumMod val="75000"/>
                  </a:schemeClr>
                </a:solidFill>
              </a:rPr>
              <a:t>professional</a:t>
            </a:r>
            <a:r>
              <a:rPr lang="fr-FR" dirty="0" smtClean="0">
                <a:solidFill>
                  <a:schemeClr val="accent4">
                    <a:lumMod val="75000"/>
                  </a:schemeClr>
                </a:solidFill>
              </a:rPr>
              <a:t> </a:t>
            </a:r>
            <a:r>
              <a:rPr lang="fr-FR" dirty="0" err="1" smtClean="0">
                <a:solidFill>
                  <a:schemeClr val="accent4">
                    <a:lumMod val="75000"/>
                  </a:schemeClr>
                </a:solidFill>
              </a:rPr>
              <a:t>engineer</a:t>
            </a:r>
            <a:r>
              <a:rPr lang="fr-FR" dirty="0" smtClean="0">
                <a:solidFill>
                  <a:schemeClr val="accent4">
                    <a:lumMod val="75000"/>
                  </a:schemeClr>
                </a:solidFill>
              </a:rPr>
              <a:t> dote l’ingénieur d’un sceau dont la possession est obligatoire pour effectuer certains actes protégés.</a:t>
            </a:r>
          </a:p>
          <a:p>
            <a:endParaRPr lang="fr-FR" dirty="0" smtClean="0">
              <a:solidFill>
                <a:schemeClr val="accent4">
                  <a:lumMod val="75000"/>
                </a:schemeClr>
              </a:solidFill>
            </a:endParaRPr>
          </a:p>
          <a:p>
            <a:pPr marL="0" indent="0">
              <a:buNone/>
            </a:pPr>
            <a:r>
              <a:rPr lang="fr-FR" dirty="0" smtClean="0">
                <a:solidFill>
                  <a:schemeClr val="accent4">
                    <a:lumMod val="75000"/>
                  </a:schemeClr>
                </a:solidFill>
              </a:rPr>
              <a:t>Ce titre est délivré par l’Etat ce qui donne à la </a:t>
            </a:r>
            <a:r>
              <a:rPr lang="fr-FR" dirty="0" smtClean="0">
                <a:solidFill>
                  <a:schemeClr val="accent4">
                    <a:lumMod val="75000"/>
                  </a:schemeClr>
                </a:solidFill>
              </a:rPr>
              <a:t>Société </a:t>
            </a:r>
            <a:r>
              <a:rPr lang="fr-FR" dirty="0" smtClean="0">
                <a:solidFill>
                  <a:schemeClr val="accent4">
                    <a:lumMod val="75000"/>
                  </a:schemeClr>
                </a:solidFill>
              </a:rPr>
              <a:t>un rôle concret de régulation de la profession.</a:t>
            </a:r>
          </a:p>
          <a:p>
            <a:pPr marL="631825" lvl="1" indent="-265113"/>
            <a:r>
              <a:rPr lang="fr-FR" dirty="0" smtClean="0">
                <a:solidFill>
                  <a:schemeClr val="accent4">
                    <a:lumMod val="75000"/>
                  </a:schemeClr>
                </a:solidFill>
              </a:rPr>
              <a:t>Son code est doté d’un pouvoir incitatif important, même si cela ne concerne que les ingénieurs enregistrés comme </a:t>
            </a:r>
            <a:r>
              <a:rPr lang="fr-FR" dirty="0">
                <a:solidFill>
                  <a:schemeClr val="accent4">
                    <a:lumMod val="75000"/>
                  </a:schemeClr>
                </a:solidFill>
              </a:rPr>
              <a:t>P</a:t>
            </a:r>
            <a:r>
              <a:rPr lang="fr-FR" dirty="0" smtClean="0">
                <a:solidFill>
                  <a:schemeClr val="accent4">
                    <a:lumMod val="75000"/>
                  </a:schemeClr>
                </a:solidFill>
              </a:rPr>
              <a:t>rofessional </a:t>
            </a:r>
            <a:r>
              <a:rPr lang="fr-FR" dirty="0" err="1">
                <a:solidFill>
                  <a:schemeClr val="accent4">
                    <a:lumMod val="75000"/>
                  </a:schemeClr>
                </a:solidFill>
              </a:rPr>
              <a:t>E</a:t>
            </a:r>
            <a:r>
              <a:rPr lang="fr-FR" dirty="0" err="1" smtClean="0">
                <a:solidFill>
                  <a:schemeClr val="accent4">
                    <a:lumMod val="75000"/>
                  </a:schemeClr>
                </a:solidFill>
              </a:rPr>
              <a:t>ngineer</a:t>
            </a:r>
            <a:r>
              <a:rPr lang="fr-FR" dirty="0" smtClean="0">
                <a:solidFill>
                  <a:schemeClr val="accent4">
                    <a:lumMod val="75000"/>
                  </a:schemeClr>
                </a:solidFill>
              </a:rPr>
              <a:t> (PE)</a:t>
            </a:r>
            <a:r>
              <a:rPr lang="fr-FR" dirty="0" smtClean="0">
                <a:solidFill>
                  <a:schemeClr val="accent4">
                    <a:lumMod val="75000"/>
                  </a:schemeClr>
                </a:solidFill>
              </a:rPr>
              <a:t>.</a:t>
            </a:r>
          </a:p>
          <a:p>
            <a:pPr marL="631825" lvl="1" indent="-265113"/>
            <a:r>
              <a:rPr lang="fr-FR" dirty="0" smtClean="0">
                <a:solidFill>
                  <a:schemeClr val="accent4">
                    <a:lumMod val="75000"/>
                  </a:schemeClr>
                </a:solidFill>
              </a:rPr>
              <a:t>Pour devenir </a:t>
            </a:r>
            <a:r>
              <a:rPr lang="fr-FR" dirty="0" err="1" smtClean="0">
                <a:solidFill>
                  <a:schemeClr val="accent4">
                    <a:lumMod val="75000"/>
                  </a:schemeClr>
                </a:solidFill>
              </a:rPr>
              <a:t>professional</a:t>
            </a:r>
            <a:r>
              <a:rPr lang="fr-FR" dirty="0" smtClean="0">
                <a:solidFill>
                  <a:schemeClr val="accent4">
                    <a:lumMod val="75000"/>
                  </a:schemeClr>
                </a:solidFill>
              </a:rPr>
              <a:t> </a:t>
            </a:r>
            <a:r>
              <a:rPr lang="fr-FR" dirty="0" err="1" smtClean="0">
                <a:solidFill>
                  <a:schemeClr val="accent4">
                    <a:lumMod val="75000"/>
                  </a:schemeClr>
                </a:solidFill>
              </a:rPr>
              <a:t>engineer</a:t>
            </a:r>
            <a:r>
              <a:rPr lang="fr-FR" dirty="0" smtClean="0">
                <a:solidFill>
                  <a:schemeClr val="accent4">
                    <a:lumMod val="75000"/>
                  </a:schemeClr>
                </a:solidFill>
              </a:rPr>
              <a:t> il faut : un diplôme d’ingénieur, passer l’examen des fondamentaux de </a:t>
            </a:r>
            <a:r>
              <a:rPr lang="fr-FR" dirty="0" smtClean="0">
                <a:solidFill>
                  <a:schemeClr val="accent4">
                    <a:lumMod val="75000"/>
                  </a:schemeClr>
                </a:solidFill>
              </a:rPr>
              <a:t>l’ingénierie</a:t>
            </a:r>
            <a:r>
              <a:rPr lang="fr-FR" dirty="0" smtClean="0">
                <a:solidFill>
                  <a:schemeClr val="accent4">
                    <a:lumMod val="75000"/>
                  </a:schemeClr>
                </a:solidFill>
              </a:rPr>
              <a:t>, avoir travaillé 4 ans sous la supervision d’un </a:t>
            </a:r>
            <a:r>
              <a:rPr lang="fr-FR" dirty="0" err="1" smtClean="0">
                <a:solidFill>
                  <a:schemeClr val="accent4">
                    <a:lumMod val="75000"/>
                  </a:schemeClr>
                </a:solidFill>
              </a:rPr>
              <a:t>professional</a:t>
            </a:r>
            <a:r>
              <a:rPr lang="fr-FR" dirty="0" smtClean="0">
                <a:solidFill>
                  <a:schemeClr val="accent4">
                    <a:lumMod val="75000"/>
                  </a:schemeClr>
                </a:solidFill>
              </a:rPr>
              <a:t> </a:t>
            </a:r>
            <a:r>
              <a:rPr lang="fr-FR" dirty="0" err="1" smtClean="0">
                <a:solidFill>
                  <a:schemeClr val="accent4">
                    <a:lumMod val="75000"/>
                  </a:schemeClr>
                </a:solidFill>
              </a:rPr>
              <a:t>engineer</a:t>
            </a:r>
            <a:r>
              <a:rPr lang="fr-FR" dirty="0" smtClean="0">
                <a:solidFill>
                  <a:schemeClr val="accent4">
                    <a:lumMod val="75000"/>
                  </a:schemeClr>
                </a:solidFill>
              </a:rPr>
              <a:t> et avoir réussi l’examen des principes et pratiques  de l’ingénierie.</a:t>
            </a:r>
          </a:p>
          <a:p>
            <a:pPr marL="631825" lvl="1" indent="-265113"/>
            <a:r>
              <a:rPr lang="fr-FR" dirty="0" smtClean="0">
                <a:solidFill>
                  <a:schemeClr val="accent4">
                    <a:lumMod val="75000"/>
                  </a:schemeClr>
                </a:solidFill>
              </a:rPr>
              <a:t>EN 2000, seuls 5% des 1,5 millions de personnes se faisant appeler ‘ingénieurs’ aux USA étaient des enregistrés comme </a:t>
            </a:r>
            <a:r>
              <a:rPr lang="fr-FR" dirty="0" smtClean="0">
                <a:solidFill>
                  <a:schemeClr val="accent4">
                    <a:lumMod val="75000"/>
                  </a:schemeClr>
                </a:solidFill>
              </a:rPr>
              <a:t>PE</a:t>
            </a:r>
            <a:r>
              <a:rPr lang="fr-FR" dirty="0" smtClean="0">
                <a:solidFill>
                  <a:schemeClr val="accent4">
                    <a:lumMod val="75000"/>
                  </a:schemeClr>
                </a:solidFill>
              </a:rPr>
              <a:t>.</a:t>
            </a:r>
            <a:endParaRPr lang="fr-FR" dirty="0" smtClean="0">
              <a:solidFill>
                <a:schemeClr val="accent4">
                  <a:lumMod val="75000"/>
                </a:schemeClr>
              </a:solidFill>
            </a:endParaRPr>
          </a:p>
          <a:p>
            <a:pPr marL="0" indent="0">
              <a:buNone/>
            </a:pPr>
            <a:endParaRPr lang="fr-FR" dirty="0"/>
          </a:p>
        </p:txBody>
      </p:sp>
    </p:spTree>
    <p:extLst>
      <p:ext uri="{BB962C8B-B14F-4D97-AF65-F5344CB8AC3E}">
        <p14:creationId xmlns:p14="http://schemas.microsoft.com/office/powerpoint/2010/main" val="1242384115"/>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3073</TotalTime>
  <Words>8529</Words>
  <Application>Microsoft Macintosh PowerPoint</Application>
  <PresentationFormat>Présentation à l'écran (4:3)</PresentationFormat>
  <Paragraphs>1123</Paragraphs>
  <Slides>138</Slides>
  <Notes>0</Notes>
  <HiddenSlides>0</HiddenSlides>
  <MMClips>0</MMClips>
  <ScaleCrop>false</ScaleCrop>
  <HeadingPairs>
    <vt:vector size="4" baseType="variant">
      <vt:variant>
        <vt:lpstr>Thème</vt:lpstr>
      </vt:variant>
      <vt:variant>
        <vt:i4>1</vt:i4>
      </vt:variant>
      <vt:variant>
        <vt:lpstr>Titres des diapositives</vt:lpstr>
      </vt:variant>
      <vt:variant>
        <vt:i4>138</vt:i4>
      </vt:variant>
    </vt:vector>
  </HeadingPairs>
  <TitlesOfParts>
    <vt:vector size="139" baseType="lpstr">
      <vt:lpstr>Thème Office</vt:lpstr>
      <vt:lpstr>Histoire des métiers de l’ingénieur</vt:lpstr>
      <vt:lpstr>Plan du cours</vt:lpstr>
      <vt:lpstr>Etats des lieux </vt:lpstr>
      <vt:lpstr>Définition de l’ingénieur selon la CTI </vt:lpstr>
      <vt:lpstr>Quelques données chiffrées… </vt:lpstr>
      <vt:lpstr>2. Origines sociales des élèves jusqu’au baccalauréat (2011)</vt:lpstr>
      <vt:lpstr>3. Mixité dans les écoles d’ingénieurs</vt:lpstr>
      <vt:lpstr>Les hommes et les femmes ingénieurs</vt:lpstr>
      <vt:lpstr>L’ingénierie pour les ingénieurs</vt:lpstr>
      <vt:lpstr>Les ingénieurs en France, aujourd’hui c’est :</vt:lpstr>
      <vt:lpstr> I. L’ingénieur dans l’histoire</vt:lpstr>
      <vt:lpstr>Présentation PowerPoint</vt:lpstr>
      <vt:lpstr>I.1 L’ingénieur dans l’Antiquité</vt:lpstr>
      <vt:lpstr>Présentation PowerPoint</vt:lpstr>
      <vt:lpstr>Imhotep (» - 2750), un « ingénieur » égyptien</vt:lpstr>
      <vt:lpstr>Deux autres ingénieurs égyptiens : Ineni et Senumut (-1550, -1450) </vt:lpstr>
      <vt:lpstr>Présentation PowerPoint</vt:lpstr>
      <vt:lpstr>La civilisation minoenne*</vt:lpstr>
      <vt:lpstr>L’architekton, l’ingénieur de la Grèce antique</vt:lpstr>
      <vt:lpstr>Le tunnel d’Eupalinos (-550)</vt:lpstr>
      <vt:lpstr>Ktésibios d’Alexandrie (-270)</vt:lpstr>
      <vt:lpstr>Philon de Byzance (-250)</vt:lpstr>
      <vt:lpstr>Archimède (-287, -212)</vt:lpstr>
      <vt:lpstr>Les travaux d’Archimède en mécanique</vt:lpstr>
      <vt:lpstr>Cléon (-36 env.)</vt:lpstr>
      <vt:lpstr>Et l’antiquité latine ? Peu d’informations précises…</vt:lpstr>
      <vt:lpstr>Caractères généraux de l’ingénierie romaine</vt:lpstr>
      <vt:lpstr>Un bilan mitigé pour l’ingénierie dans l’Antiquité</vt:lpstr>
      <vt:lpstr>Hypothèses</vt:lpstr>
      <vt:lpstr>Hypothèses (suite)</vt:lpstr>
      <vt:lpstr>I.2 L’ingénieur médiéval</vt:lpstr>
      <vt:lpstr>Un Moyen-Age pas si archaïque que cela</vt:lpstr>
      <vt:lpstr>Roger Bacon (1210-1294) : ‘Savoir c’est pouvoir’, la définition d’un programme de recherche</vt:lpstr>
      <vt:lpstr>La classification de Hugues de Saint-Victor (vers 1100)</vt:lpstr>
      <vt:lpstr>Made in France ? Made in Europe ? Pas toujours…</vt:lpstr>
      <vt:lpstr>Le travail non-humain et l’affranchissement de l’animal</vt:lpstr>
      <vt:lpstr>Qui sont les ingénieurs médiévaux ?</vt:lpstr>
      <vt:lpstr>Les maîtres-maçons du Moyen-Age</vt:lpstr>
      <vt:lpstr>Présentation PowerPoint</vt:lpstr>
      <vt:lpstr>Guildes* et système de formation</vt:lpstr>
      <vt:lpstr>Les compétences des ingénieurs médiévaux</vt:lpstr>
      <vt:lpstr>Le génie aéronautique au Moyen-Age ?</vt:lpstr>
      <vt:lpstr>Une innovation mécanique majeure : l’horloge</vt:lpstr>
      <vt:lpstr>L’horloge en Europe ?</vt:lpstr>
      <vt:lpstr>Bilan général pour cette période</vt:lpstr>
      <vt:lpstr>Présentation PowerPoint</vt:lpstr>
      <vt:lpstr>Le début de la Renaissance</vt:lpstr>
      <vt:lpstr>Les ingénieurs italiens</vt:lpstr>
      <vt:lpstr>La montée en puissance de la bourgeoisie</vt:lpstr>
      <vt:lpstr>Deux exemples : Filippo Brunelleschi  et Taccola</vt:lpstr>
      <vt:lpstr>Les ingénieurs italiens</vt:lpstr>
      <vt:lpstr>Une nouvelle forme de l’ingénieur : l’ingénieur-artiste</vt:lpstr>
      <vt:lpstr>Léonard de Vinci  (1452-1519) :  un artiste ou un ingénieur ?</vt:lpstr>
      <vt:lpstr>Aux Pays-Bas</vt:lpstr>
      <vt:lpstr>Un exemple : Simon Stevin (1548-1620, Bruges)</vt:lpstr>
      <vt:lpstr>L’héritage de la Renaissance</vt:lpstr>
      <vt:lpstr>L’héritage de la Renaissance (suite)</vt:lpstr>
      <vt:lpstr>Présentation PowerPoint</vt:lpstr>
      <vt:lpstr>A.  Première période (1750-1850)</vt:lpstr>
      <vt:lpstr>Évolution des définitions</vt:lpstr>
      <vt:lpstr>Un infléchissement très net à partir de 1870</vt:lpstr>
      <vt:lpstr>Quelques repères chronologiques des écoles françaises </vt:lpstr>
      <vt:lpstr>Avant 1850, l’ingénieur est d’abord un (haut) fonctionnaire au service de l’État</vt:lpstr>
      <vt:lpstr>Répartition des ingénieurs dans les Corps de l’État (polytechniciens)</vt:lpstr>
      <vt:lpstr>Origines sociales des ingénieurs</vt:lpstr>
      <vt:lpstr>Obstacles socioculturels à l’accès à l’École Polytechnique</vt:lpstr>
      <vt:lpstr>De multiples obstacles pour les classes populaires</vt:lpstr>
      <vt:lpstr>Une faible participation à l’industrie privée</vt:lpstr>
      <vt:lpstr>Nombre annuel des diplômés de l’École Polytechnique, de l’École Centrale, de l’École des Mines et du génie maritime qui entrent dans l’industrie 1850-1929</vt:lpstr>
      <vt:lpstr>Les gadzarts </vt:lpstr>
      <vt:lpstr>Les gadzarts</vt:lpstr>
      <vt:lpstr>Ingénieurs des corps d’état/ techniciens de l’industrie</vt:lpstr>
      <vt:lpstr>B. Seconde période (1850-1880) L’ingénieur nouveau</vt:lpstr>
      <vt:lpstr>Contexte de création</vt:lpstr>
      <vt:lpstr>Une nouvelle élite</vt:lpstr>
      <vt:lpstr>Une nouvelle classe d’ingénieurs</vt:lpstr>
      <vt:lpstr>Une formation fondée sur l’autorité</vt:lpstr>
      <vt:lpstr>Des ingénieurs en minorité</vt:lpstr>
      <vt:lpstr>La Société des Ingénieurs Civils</vt:lpstr>
      <vt:lpstr>Les objectifs de l’Association des ingénieurs civils</vt:lpstr>
      <vt:lpstr>Une philosophie sous-jacente</vt:lpstr>
      <vt:lpstr>Un lobby</vt:lpstr>
      <vt:lpstr>L’ingénieur civil : 1850-1880</vt:lpstr>
      <vt:lpstr> L’ingénieur civil :1880-1914</vt:lpstr>
      <vt:lpstr>C. Troisième période (1880-1920) Les nouvelles écoles</vt:lpstr>
      <vt:lpstr>Les programmes d’enseignement</vt:lpstr>
      <vt:lpstr>Origines et devenir de ces nouveaux ingénieurs</vt:lpstr>
      <vt:lpstr>Vers le managment ?</vt:lpstr>
      <vt:lpstr>Former des ingénieurs en province</vt:lpstr>
      <vt:lpstr>Présentation PowerPoint</vt:lpstr>
      <vt:lpstr>Présentation PowerPoint</vt:lpstr>
      <vt:lpstr>Des formations plus tardives qu’en France</vt:lpstr>
      <vt:lpstr>Autres lieux de formation</vt:lpstr>
      <vt:lpstr>Les premières associations d’ingénieurs aux Etats-Unis</vt:lpstr>
      <vt:lpstr>Les premiers codes de déontologie</vt:lpstr>
      <vt:lpstr>Quelques données</vt:lpstr>
      <vt:lpstr> </vt:lpstr>
      <vt:lpstr> </vt:lpstr>
      <vt:lpstr>National Society of Professional Engineers </vt:lpstr>
      <vt:lpstr>Présentation PowerPoint</vt:lpstr>
      <vt:lpstr>Présentation PowerPoint</vt:lpstr>
      <vt:lpstr>Introduction</vt:lpstr>
      <vt:lpstr>Le Québec et l’autogestion de la profession</vt:lpstr>
      <vt:lpstr>Présentation PowerPoint</vt:lpstr>
      <vt:lpstr>Caractéristique de cette éthique professionnelle</vt:lpstr>
      <vt:lpstr>Exemple de l’Allemagne</vt:lpstr>
      <vt:lpstr>Présentation PowerPoint</vt:lpstr>
      <vt:lpstr>Présentation PowerPoint</vt:lpstr>
      <vt:lpstr>L’influence du contexte socio-culturel</vt:lpstr>
      <vt:lpstr>La profession d’ingénieur en France : un statut envié</vt:lpstr>
      <vt:lpstr>Une caractéristique française</vt:lpstr>
      <vt:lpstr>Une professionnalisation ratée : retour sur 1829</vt:lpstr>
      <vt:lpstr>Conséquences …</vt:lpstr>
      <vt:lpstr>Présentation PowerPoint</vt:lpstr>
      <vt:lpstr>Présentation PowerPoint</vt:lpstr>
      <vt:lpstr>Présentation PowerPoint</vt:lpstr>
      <vt:lpstr>Qu’est-ce qu’un code d’éthique d’entreprise ?</vt:lpstr>
      <vt:lpstr>Les premiers codes d’éthique d’entreprise</vt:lpstr>
      <vt:lpstr>La place de l’éthique dans les entreprises au niveau international</vt:lpstr>
      <vt:lpstr>France : les facteurs favorisant les codes d’éthique</vt:lpstr>
      <vt:lpstr>Autres facteurs</vt:lpstr>
      <vt:lpstr>Poids juridique des codes d’éthique</vt:lpstr>
      <vt:lpstr>Pourquoi codifie-t-on l’éthique ?</vt:lpstr>
      <vt:lpstr>Ou pour des raisons offensives…</vt:lpstr>
      <vt:lpstr>UN ENJEU MAJEUR : QUI RÉDIGE LE CODE D’ÉTHIQUE ?</vt:lpstr>
      <vt:lpstr>Ou les salariés du groupe ….</vt:lpstr>
      <vt:lpstr>Deux grands types de contenu :</vt:lpstr>
      <vt:lpstr>Codes monistes</vt:lpstr>
      <vt:lpstr>Codes monistes (suite)</vt:lpstr>
      <vt:lpstr>Codes holistes</vt:lpstr>
      <vt:lpstr>Codes holistes (suite)</vt:lpstr>
      <vt:lpstr>Présentation PowerPoint</vt:lpstr>
      <vt:lpstr>Les faiblesses et les soupçons de la codification éthique</vt:lpstr>
      <vt:lpstr>Présentation PowerPoint</vt:lpstr>
      <vt:lpstr>Présentation PowerPoint</vt:lpstr>
      <vt:lpstr>Une ambiguïté fondamentale des codes d’éthique professionnelle</vt:lpstr>
      <vt:lpstr>Sujet de réflexion personnelle ….</vt:lpstr>
      <vt:lpstr>Présentation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Histoire des métiers de l’ingénieur</dc:title>
  <dc:creator>caroline</dc:creator>
  <cp:lastModifiedBy>caroline</cp:lastModifiedBy>
  <cp:revision>46</cp:revision>
  <dcterms:created xsi:type="dcterms:W3CDTF">2012-12-05T09:27:14Z</dcterms:created>
  <dcterms:modified xsi:type="dcterms:W3CDTF">2013-01-15T09:50:22Z</dcterms:modified>
</cp:coreProperties>
</file>